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9"/>
  </p:notesMasterIdLst>
  <p:handoutMasterIdLst>
    <p:handoutMasterId r:id="rId50"/>
  </p:handoutMasterIdLst>
  <p:sldIdLst>
    <p:sldId id="256" r:id="rId2"/>
    <p:sldId id="322" r:id="rId3"/>
    <p:sldId id="277" r:id="rId4"/>
    <p:sldId id="270" r:id="rId5"/>
    <p:sldId id="312" r:id="rId6"/>
    <p:sldId id="307" r:id="rId7"/>
    <p:sldId id="291" r:id="rId8"/>
    <p:sldId id="279" r:id="rId9"/>
    <p:sldId id="317" r:id="rId10"/>
    <p:sldId id="271" r:id="rId11"/>
    <p:sldId id="278" r:id="rId12"/>
    <p:sldId id="292" r:id="rId13"/>
    <p:sldId id="281" r:id="rId14"/>
    <p:sldId id="293" r:id="rId15"/>
    <p:sldId id="283" r:id="rId16"/>
    <p:sldId id="272" r:id="rId17"/>
    <p:sldId id="284" r:id="rId18"/>
    <p:sldId id="285" r:id="rId19"/>
    <p:sldId id="315" r:id="rId20"/>
    <p:sldId id="314" r:id="rId21"/>
    <p:sldId id="273" r:id="rId22"/>
    <p:sldId id="286" r:id="rId23"/>
    <p:sldId id="289" r:id="rId24"/>
    <p:sldId id="288" r:id="rId25"/>
    <p:sldId id="325" r:id="rId26"/>
    <p:sldId id="274" r:id="rId27"/>
    <p:sldId id="323" r:id="rId28"/>
    <p:sldId id="324" r:id="rId29"/>
    <p:sldId id="294" r:id="rId30"/>
    <p:sldId id="295" r:id="rId31"/>
    <p:sldId id="296" r:id="rId32"/>
    <p:sldId id="297" r:id="rId33"/>
    <p:sldId id="313" r:id="rId34"/>
    <p:sldId id="298" r:id="rId35"/>
    <p:sldId id="268" r:id="rId36"/>
    <p:sldId id="302" r:id="rId37"/>
    <p:sldId id="275" r:id="rId38"/>
    <p:sldId id="304" r:id="rId39"/>
    <p:sldId id="305" r:id="rId40"/>
    <p:sldId id="300" r:id="rId41"/>
    <p:sldId id="301" r:id="rId42"/>
    <p:sldId id="303" r:id="rId43"/>
    <p:sldId id="269" r:id="rId44"/>
    <p:sldId id="321" r:id="rId45"/>
    <p:sldId id="308" r:id="rId46"/>
    <p:sldId id="309" r:id="rId47"/>
    <p:sldId id="310"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50" d="100"/>
          <a:sy n="50" d="100"/>
        </p:scale>
        <p:origin x="-1528" y="-72"/>
      </p:cViewPr>
      <p:guideLst>
        <p:guide orient="horz" pos="2160"/>
        <p:guide pos="2880"/>
      </p:guideLst>
    </p:cSldViewPr>
  </p:slideViewPr>
  <p:notesTextViewPr>
    <p:cViewPr>
      <p:scale>
        <a:sx n="100" d="100"/>
        <a:sy n="100" d="100"/>
      </p:scale>
      <p:origin x="0" y="0"/>
    </p:cViewPr>
  </p:notesTextViewPr>
  <p:sorterViewPr>
    <p:cViewPr>
      <p:scale>
        <a:sx n="125" d="100"/>
        <a:sy n="125" d="100"/>
      </p:scale>
      <p:origin x="0" y="2413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handoutMaster" Target="handoutMasters/handout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56D522-92C7-2C48-9C06-C41703C2DBF8}" type="datetimeFigureOut">
              <a:rPr lang="en-US" smtClean="0"/>
              <a:t>10/17/15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6DAF53-E487-8946-AD37-127B41161A6E}" type="slidenum">
              <a:rPr lang="en-US" smtClean="0"/>
              <a:t>‹#›</a:t>
            </a:fld>
            <a:endParaRPr lang="en-US"/>
          </a:p>
        </p:txBody>
      </p:sp>
    </p:spTree>
    <p:extLst>
      <p:ext uri="{BB962C8B-B14F-4D97-AF65-F5344CB8AC3E}">
        <p14:creationId xmlns:p14="http://schemas.microsoft.com/office/powerpoint/2010/main" val="489866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391ECF-A023-DA4B-91FC-FB0702B6C47A}" type="datetimeFigureOut">
              <a:rPr lang="en-US" smtClean="0"/>
              <a:t>10/17/15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37CB0B-88A1-604C-A982-ED5014C691A9}" type="slidenum">
              <a:rPr lang="en-US" smtClean="0"/>
              <a:t>‹#›</a:t>
            </a:fld>
            <a:endParaRPr lang="en-US"/>
          </a:p>
        </p:txBody>
      </p:sp>
    </p:spTree>
    <p:extLst>
      <p:ext uri="{BB962C8B-B14F-4D97-AF65-F5344CB8AC3E}">
        <p14:creationId xmlns:p14="http://schemas.microsoft.com/office/powerpoint/2010/main" val="267496283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Pick a card</a:t>
            </a:r>
          </a:p>
          <a:p>
            <a:r>
              <a:rPr lang="en-US" dirty="0" smtClean="0"/>
              <a:t>Finger Catch – </a:t>
            </a:r>
          </a:p>
          <a:p>
            <a:r>
              <a:rPr lang="en-US" dirty="0" smtClean="0"/>
              <a:t>Known-Unknown</a:t>
            </a:r>
            <a:r>
              <a:rPr lang="en-US" baseline="0" dirty="0" smtClean="0"/>
              <a:t> activity</a:t>
            </a:r>
          </a:p>
          <a:p>
            <a:r>
              <a:rPr lang="en-US" baseline="0" dirty="0" smtClean="0"/>
              <a:t>Sole mates</a:t>
            </a:r>
            <a:endParaRPr lang="en-US" dirty="0" smtClean="0"/>
          </a:p>
          <a:p>
            <a:r>
              <a:rPr lang="en-US" dirty="0" err="1" smtClean="0"/>
              <a:t>Chiji</a:t>
            </a:r>
            <a:r>
              <a:rPr lang="en-US" dirty="0" smtClean="0"/>
              <a:t>—A card that is based on a</a:t>
            </a:r>
            <a:r>
              <a:rPr lang="en-US" baseline="0" dirty="0" smtClean="0"/>
              <a:t> life experience</a:t>
            </a:r>
            <a:r>
              <a:rPr lang="en-US" dirty="0" smtClean="0"/>
              <a:t> that evokes a smile or contentment</a:t>
            </a:r>
            <a:endParaRPr lang="en-US" dirty="0"/>
          </a:p>
        </p:txBody>
      </p:sp>
      <p:sp>
        <p:nvSpPr>
          <p:cNvPr id="4" name="Slide Number Placeholder 3"/>
          <p:cNvSpPr>
            <a:spLocks noGrp="1"/>
          </p:cNvSpPr>
          <p:nvPr>
            <p:ph type="sldNum" sz="quarter" idx="10"/>
          </p:nvPr>
        </p:nvSpPr>
        <p:spPr/>
        <p:txBody>
          <a:bodyPr/>
          <a:lstStyle/>
          <a:p>
            <a:fld id="{2D37CB0B-88A1-604C-A982-ED5014C691A9}" type="slidenum">
              <a:rPr lang="en-US" smtClean="0"/>
              <a:t>5</a:t>
            </a:fld>
            <a:endParaRPr lang="en-US"/>
          </a:p>
        </p:txBody>
      </p:sp>
    </p:spTree>
    <p:extLst>
      <p:ext uri="{BB962C8B-B14F-4D97-AF65-F5344CB8AC3E}">
        <p14:creationId xmlns:p14="http://schemas.microsoft.com/office/powerpoint/2010/main" val="36055064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Activities</a:t>
            </a:r>
          </a:p>
          <a:p>
            <a:endParaRPr lang="en-US" dirty="0" smtClean="0"/>
          </a:p>
          <a:p>
            <a:r>
              <a:rPr lang="en-US" dirty="0" smtClean="0"/>
              <a:t>Right</a:t>
            </a:r>
            <a:r>
              <a:rPr lang="en-US" baseline="0" dirty="0" smtClean="0"/>
              <a:t> Hand/Left foot circle</a:t>
            </a:r>
          </a:p>
          <a:p>
            <a:r>
              <a:rPr lang="en-US" baseline="0" dirty="0" smtClean="0"/>
              <a:t>Right Hand/Right hand circle</a:t>
            </a:r>
          </a:p>
          <a:p>
            <a:endParaRPr lang="en-US" baseline="0" dirty="0" smtClean="0"/>
          </a:p>
          <a:p>
            <a:r>
              <a:rPr lang="en-US" baseline="0" dirty="0" smtClean="0"/>
              <a:t>Color/Word Read</a:t>
            </a:r>
          </a:p>
          <a:p>
            <a:endParaRPr lang="en-US" baseline="0" dirty="0" smtClean="0"/>
          </a:p>
          <a:p>
            <a:r>
              <a:rPr lang="en-US" baseline="0" dirty="0" smtClean="0"/>
              <a:t>Value Cards and Emotions </a:t>
            </a:r>
            <a:r>
              <a:rPr lang="en-US" baseline="0" dirty="0" err="1" smtClean="0"/>
              <a:t>vs</a:t>
            </a:r>
            <a:r>
              <a:rPr lang="en-US" baseline="0" dirty="0" smtClean="0"/>
              <a:t> Cognition</a:t>
            </a:r>
            <a:endParaRPr lang="en-US" dirty="0"/>
          </a:p>
        </p:txBody>
      </p:sp>
      <p:sp>
        <p:nvSpPr>
          <p:cNvPr id="4" name="Slide Number Placeholder 3"/>
          <p:cNvSpPr>
            <a:spLocks noGrp="1"/>
          </p:cNvSpPr>
          <p:nvPr>
            <p:ph type="sldNum" sz="quarter" idx="10"/>
          </p:nvPr>
        </p:nvSpPr>
        <p:spPr/>
        <p:txBody>
          <a:bodyPr/>
          <a:lstStyle/>
          <a:p>
            <a:fld id="{A757B647-4B9D-4F30-89D0-B074D8C31D6A}" type="slidenum">
              <a:rPr lang="en-US" smtClean="0"/>
              <a:pPr/>
              <a:t>20</a:t>
            </a:fld>
            <a:endParaRPr lang="en-US"/>
          </a:p>
        </p:txBody>
      </p:sp>
    </p:spTree>
    <p:extLst>
      <p:ext uri="{BB962C8B-B14F-4D97-AF65-F5344CB8AC3E}">
        <p14:creationId xmlns:p14="http://schemas.microsoft.com/office/powerpoint/2010/main" val="1586050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Anger</a:t>
            </a:r>
            <a:r>
              <a:rPr lang="en-US" baseline="0" dirty="0" smtClean="0"/>
              <a:t> </a:t>
            </a:r>
            <a:r>
              <a:rPr lang="en-US" dirty="0" smtClean="0"/>
              <a:t>Memory</a:t>
            </a:r>
            <a:r>
              <a:rPr lang="en-US" baseline="0" dirty="0" smtClean="0"/>
              <a:t> Circle</a:t>
            </a:r>
            <a:endParaRPr lang="en-US" dirty="0"/>
          </a:p>
        </p:txBody>
      </p:sp>
      <p:sp>
        <p:nvSpPr>
          <p:cNvPr id="5" name="Slide Number Placeholder 4"/>
          <p:cNvSpPr>
            <a:spLocks noGrp="1"/>
          </p:cNvSpPr>
          <p:nvPr>
            <p:ph type="sldNum" sz="quarter" idx="11"/>
          </p:nvPr>
        </p:nvSpPr>
        <p:spPr/>
        <p:txBody>
          <a:bodyPr/>
          <a:lstStyle/>
          <a:p>
            <a:fld id="{DD0BC521-69A9-4946-830C-88526385E25D}" type="slidenum">
              <a:rPr lang="en-US" smtClean="0"/>
              <a:t>34</a:t>
            </a:fld>
            <a:endParaRPr lang="en-US"/>
          </a:p>
        </p:txBody>
      </p:sp>
    </p:spTree>
    <p:extLst>
      <p:ext uri="{BB962C8B-B14F-4D97-AF65-F5344CB8AC3E}">
        <p14:creationId xmlns:p14="http://schemas.microsoft.com/office/powerpoint/2010/main" val="4265184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9250" lvl="1" indent="0">
              <a:spcAft>
                <a:spcPts val="500"/>
              </a:spcAft>
              <a:buNone/>
            </a:pPr>
            <a:r>
              <a:rPr lang="en-US" sz="3800" b="1" dirty="0" smtClean="0">
                <a:solidFill>
                  <a:schemeClr val="accent1"/>
                </a:solidFill>
              </a:rPr>
              <a:t> Motivation for Learning and Behavior Change</a:t>
            </a:r>
          </a:p>
          <a:p>
            <a:pPr lvl="2">
              <a:spcAft>
                <a:spcPts val="500"/>
              </a:spcAft>
            </a:pPr>
            <a:r>
              <a:rPr lang="en-US" sz="3400" b="1" dirty="0" smtClean="0">
                <a:solidFill>
                  <a:schemeClr val="accent1"/>
                </a:solidFill>
              </a:rPr>
              <a:t>  Emotions engage the brain, positive &amp; negative</a:t>
            </a:r>
          </a:p>
          <a:p>
            <a:pPr lvl="2">
              <a:spcAft>
                <a:spcPts val="500"/>
              </a:spcAft>
            </a:pPr>
            <a:r>
              <a:rPr lang="en-US" sz="3400" b="1" dirty="0" smtClean="0">
                <a:solidFill>
                  <a:schemeClr val="accent1"/>
                </a:solidFill>
              </a:rPr>
              <a:t>  Volition requires feeling autonomous</a:t>
            </a:r>
          </a:p>
          <a:p>
            <a:pPr lvl="2">
              <a:spcAft>
                <a:spcPts val="500"/>
              </a:spcAft>
            </a:pPr>
            <a:r>
              <a:rPr lang="en-US" sz="3400" b="1" dirty="0" smtClean="0">
                <a:solidFill>
                  <a:schemeClr val="accent1"/>
                </a:solidFill>
              </a:rPr>
              <a:t>  Feeling in control &amp; positive opens up pathways</a:t>
            </a:r>
          </a:p>
          <a:p>
            <a:pPr lvl="2">
              <a:spcAft>
                <a:spcPts val="500"/>
              </a:spcAft>
            </a:pPr>
            <a:r>
              <a:rPr lang="en-US" sz="3400" b="1" dirty="0" smtClean="0">
                <a:solidFill>
                  <a:schemeClr val="accent1"/>
                </a:solidFill>
              </a:rPr>
              <a:t>  Executive function in prefrontal cortex utilize neural pathways throughout the brain to evaluate our emotions,  enable imagination, and make judgments to determine our actions</a:t>
            </a:r>
          </a:p>
          <a:p>
            <a:pPr lvl="2">
              <a:spcAft>
                <a:spcPts val="500"/>
              </a:spcAft>
            </a:pPr>
            <a:r>
              <a:rPr lang="en-US" sz="3400" b="1" dirty="0" smtClean="0">
                <a:solidFill>
                  <a:schemeClr val="accent1"/>
                </a:solidFill>
              </a:rPr>
              <a:t>  When we are ambivalent, stuck or seemingly unmotivated, help integrating our rational, emotional and senses is essential.</a:t>
            </a:r>
            <a:endParaRPr lang="en-US" sz="3600" b="1" dirty="0" smtClean="0">
              <a:solidFill>
                <a:schemeClr val="accent1"/>
              </a:solidFill>
            </a:endParaRPr>
          </a:p>
          <a:p>
            <a:endParaRPr lang="en-US" dirty="0"/>
          </a:p>
        </p:txBody>
      </p:sp>
      <p:sp>
        <p:nvSpPr>
          <p:cNvPr id="4" name="Date Placeholder 3"/>
          <p:cNvSpPr>
            <a:spLocks noGrp="1"/>
          </p:cNvSpPr>
          <p:nvPr>
            <p:ph type="dt" idx="10"/>
          </p:nvPr>
        </p:nvSpPr>
        <p:spPr/>
        <p:txBody>
          <a:bodyPr/>
          <a:lstStyle/>
          <a:p>
            <a:r>
              <a:rPr lang="en-US" smtClean="0"/>
              <a:t>2/14/14</a:t>
            </a:r>
            <a:endParaRPr lang="en-US"/>
          </a:p>
        </p:txBody>
      </p:sp>
      <p:sp>
        <p:nvSpPr>
          <p:cNvPr id="5" name="Slide Number Placeholder 4"/>
          <p:cNvSpPr>
            <a:spLocks noGrp="1"/>
          </p:cNvSpPr>
          <p:nvPr>
            <p:ph type="sldNum" sz="quarter" idx="11"/>
          </p:nvPr>
        </p:nvSpPr>
        <p:spPr/>
        <p:txBody>
          <a:bodyPr/>
          <a:lstStyle/>
          <a:p>
            <a:fld id="{89888C86-1CDE-AD4C-914D-006CB8EDDD8F}" type="slidenum">
              <a:rPr lang="en-US" smtClean="0"/>
              <a:t>35</a:t>
            </a:fld>
            <a:endParaRPr lang="en-US"/>
          </a:p>
        </p:txBody>
      </p:sp>
    </p:spTree>
    <p:extLst>
      <p:ext uri="{BB962C8B-B14F-4D97-AF65-F5344CB8AC3E}">
        <p14:creationId xmlns:p14="http://schemas.microsoft.com/office/powerpoint/2010/main" val="15711838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sz="3400" b="1" dirty="0" smtClean="0">
                <a:solidFill>
                  <a:srgbClr val="2F97B5"/>
                </a:solidFill>
              </a:rPr>
              <a:t>Curiosity is linked to development</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3400" b="1" dirty="0" smtClean="0">
                <a:solidFill>
                  <a:srgbClr val="2F97B5"/>
                </a:solidFill>
              </a:rPr>
              <a:t>Making meaning “</a:t>
            </a:r>
          </a:p>
          <a:p>
            <a:pPr marL="0" marR="0" lvl="1" indent="0" algn="l" defTabSz="457200" rtl="0" eaLnBrk="1" fontAlgn="auto" latinLnBrk="0" hangingPunct="1">
              <a:lnSpc>
                <a:spcPct val="100000"/>
              </a:lnSpc>
              <a:spcBef>
                <a:spcPts val="0"/>
              </a:spcBef>
              <a:spcAft>
                <a:spcPts val="0"/>
              </a:spcAft>
              <a:buClrTx/>
              <a:buSzTx/>
              <a:buFontTx/>
              <a:buNone/>
              <a:tabLst/>
              <a:defRPr/>
            </a:pPr>
            <a:r>
              <a:rPr lang="en-US" sz="3400" b="1" dirty="0" smtClean="0">
                <a:solidFill>
                  <a:srgbClr val="2F97B5"/>
                </a:solidFill>
              </a:rPr>
              <a:t>Play</a:t>
            </a:r>
            <a:r>
              <a:rPr lang="en-US" sz="3400" b="1" baseline="0" dirty="0" smtClean="0">
                <a:solidFill>
                  <a:srgbClr val="2F97B5"/>
                </a:solidFill>
              </a:rPr>
              <a:t> “   “</a:t>
            </a:r>
            <a:endParaRPr lang="en-US" sz="3400" b="1" dirty="0" smtClean="0">
              <a:solidFill>
                <a:srgbClr val="2F97B5"/>
              </a:solidFill>
            </a:endParaRPr>
          </a:p>
          <a:p>
            <a:endParaRPr lang="en-US" dirty="0"/>
          </a:p>
        </p:txBody>
      </p:sp>
      <p:sp>
        <p:nvSpPr>
          <p:cNvPr id="4" name="Slide Number Placeholder 3"/>
          <p:cNvSpPr>
            <a:spLocks noGrp="1"/>
          </p:cNvSpPr>
          <p:nvPr>
            <p:ph type="sldNum" sz="quarter" idx="10"/>
          </p:nvPr>
        </p:nvSpPr>
        <p:spPr/>
        <p:txBody>
          <a:bodyPr/>
          <a:lstStyle/>
          <a:p>
            <a:fld id="{2D37CB0B-88A1-604C-A982-ED5014C691A9}" type="slidenum">
              <a:rPr lang="en-US" smtClean="0"/>
              <a:t>36</a:t>
            </a:fld>
            <a:endParaRPr lang="en-US"/>
          </a:p>
        </p:txBody>
      </p:sp>
    </p:spTree>
    <p:extLst>
      <p:ext uri="{BB962C8B-B14F-4D97-AF65-F5344CB8AC3E}">
        <p14:creationId xmlns:p14="http://schemas.microsoft.com/office/powerpoint/2010/main" val="189821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Jewish merchant story</a:t>
            </a:r>
          </a:p>
          <a:p>
            <a:r>
              <a:rPr lang="en-US" baseline="0" dirty="0" smtClean="0"/>
              <a:t>The Adventure Ed in classroom story</a:t>
            </a:r>
            <a:endParaRPr lang="en-US" dirty="0"/>
          </a:p>
        </p:txBody>
      </p:sp>
      <p:sp>
        <p:nvSpPr>
          <p:cNvPr id="4" name="Slide Number Placeholder 3"/>
          <p:cNvSpPr>
            <a:spLocks noGrp="1"/>
          </p:cNvSpPr>
          <p:nvPr>
            <p:ph type="sldNum" sz="quarter" idx="10"/>
          </p:nvPr>
        </p:nvSpPr>
        <p:spPr/>
        <p:txBody>
          <a:bodyPr/>
          <a:lstStyle/>
          <a:p>
            <a:fld id="{2D37CB0B-88A1-604C-A982-ED5014C691A9}" type="slidenum">
              <a:rPr lang="en-US" smtClean="0"/>
              <a:t>37</a:t>
            </a:fld>
            <a:endParaRPr lang="en-US"/>
          </a:p>
        </p:txBody>
      </p:sp>
    </p:spTree>
    <p:extLst>
      <p:ext uri="{BB962C8B-B14F-4D97-AF65-F5344CB8AC3E}">
        <p14:creationId xmlns:p14="http://schemas.microsoft.com/office/powerpoint/2010/main" val="4033698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My</a:t>
            </a:r>
            <a:r>
              <a:rPr lang="en-US" baseline="0" dirty="0" smtClean="0"/>
              <a:t> teambuilding reward stickers story</a:t>
            </a:r>
            <a:endParaRPr lang="en-US" dirty="0"/>
          </a:p>
        </p:txBody>
      </p:sp>
      <p:sp>
        <p:nvSpPr>
          <p:cNvPr id="4" name="Slide Number Placeholder 3"/>
          <p:cNvSpPr>
            <a:spLocks noGrp="1"/>
          </p:cNvSpPr>
          <p:nvPr>
            <p:ph type="sldNum" sz="quarter" idx="10"/>
          </p:nvPr>
        </p:nvSpPr>
        <p:spPr/>
        <p:txBody>
          <a:bodyPr/>
          <a:lstStyle/>
          <a:p>
            <a:fld id="{8D5DAF47-E1A1-5D40-AE3A-DE9E85E910B5}" type="slidenum">
              <a:rPr lang="en-US" smtClean="0"/>
              <a:t>42</a:t>
            </a:fld>
            <a:endParaRPr lang="en-US"/>
          </a:p>
        </p:txBody>
      </p:sp>
    </p:spTree>
    <p:extLst>
      <p:ext uri="{BB962C8B-B14F-4D97-AF65-F5344CB8AC3E}">
        <p14:creationId xmlns:p14="http://schemas.microsoft.com/office/powerpoint/2010/main" val="7507462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lnSpc>
                <a:spcPct val="110000"/>
              </a:lnSpc>
              <a:buNone/>
            </a:pPr>
            <a:r>
              <a:rPr lang="en-US" b="1" dirty="0" smtClean="0"/>
              <a:t>Interpersonal Relationships &amp; Conversations are key: </a:t>
            </a:r>
          </a:p>
          <a:p>
            <a:pPr marL="457200">
              <a:lnSpc>
                <a:spcPct val="110000"/>
              </a:lnSpc>
              <a:spcBef>
                <a:spcPts val="1000"/>
              </a:spcBef>
              <a:spcAft>
                <a:spcPts val="800"/>
              </a:spcAft>
            </a:pPr>
            <a:r>
              <a:rPr lang="en-US" dirty="0" smtClean="0"/>
              <a:t>They strengthen connects between their executive decision-making prefrontal regions and the broader emotional and memory centers, essential to helping people be less rigid and more open to change.</a:t>
            </a:r>
          </a:p>
          <a:p>
            <a:pPr marL="457200">
              <a:lnSpc>
                <a:spcPct val="110000"/>
              </a:lnSpc>
              <a:spcBef>
                <a:spcPts val="1000"/>
              </a:spcBef>
              <a:spcAft>
                <a:spcPts val="800"/>
              </a:spcAft>
            </a:pPr>
            <a:r>
              <a:rPr lang="en-US" dirty="0" smtClean="0"/>
              <a:t>Collaborative communication is integrative, promoting the growth of integrative fibers in the brain (</a:t>
            </a:r>
            <a:r>
              <a:rPr lang="en-US" dirty="0" err="1" smtClean="0"/>
              <a:t>Seigel</a:t>
            </a:r>
            <a:r>
              <a:rPr lang="en-US" dirty="0" smtClean="0"/>
              <a:t>, 2012).</a:t>
            </a:r>
          </a:p>
          <a:p>
            <a:pPr marL="457200" lvl="0">
              <a:lnSpc>
                <a:spcPct val="110000"/>
              </a:lnSpc>
              <a:spcBef>
                <a:spcPts val="1000"/>
              </a:spcBef>
              <a:spcAft>
                <a:spcPts val="800"/>
              </a:spcAft>
            </a:pPr>
            <a:r>
              <a:rPr lang="en-US" dirty="0" smtClean="0"/>
              <a:t>Interpersonal experiences have a direct effect on the development of explicit memory. </a:t>
            </a:r>
          </a:p>
          <a:p>
            <a:pPr marL="457200" lvl="0">
              <a:lnSpc>
                <a:spcPct val="110000"/>
              </a:lnSpc>
              <a:spcBef>
                <a:spcPts val="1000"/>
              </a:spcBef>
              <a:spcAft>
                <a:spcPts val="800"/>
              </a:spcAft>
            </a:pPr>
            <a:r>
              <a:rPr lang="en-US" dirty="0" smtClean="0"/>
              <a:t>MI reflections require emotional attunement, these reflective dialogues help children/individuals develop emotionally.</a:t>
            </a:r>
          </a:p>
          <a:p>
            <a:pPr marL="457200">
              <a:lnSpc>
                <a:spcPct val="110000"/>
              </a:lnSpc>
              <a:spcBef>
                <a:spcPts val="1000"/>
              </a:spcBef>
              <a:spcAft>
                <a:spcPts val="800"/>
              </a:spcAft>
            </a:pPr>
            <a:r>
              <a:rPr lang="en-US" dirty="0" smtClean="0"/>
              <a:t>Imagining change begins the process of rewiring the brain.</a:t>
            </a:r>
          </a:p>
          <a:p>
            <a:pPr marL="457200" lvl="0">
              <a:lnSpc>
                <a:spcPct val="110000"/>
              </a:lnSpc>
              <a:spcBef>
                <a:spcPts val="1000"/>
              </a:spcBef>
              <a:spcAft>
                <a:spcPts val="800"/>
              </a:spcAft>
            </a:pPr>
            <a:r>
              <a:rPr lang="en-US" dirty="0" smtClean="0"/>
              <a:t>Helping students name their emotions can decrease their limbic activation (i.e. anger), NAME IT TO TAME IT. </a:t>
            </a:r>
          </a:p>
          <a:p>
            <a:endParaRPr lang="en-US" dirty="0"/>
          </a:p>
        </p:txBody>
      </p:sp>
      <p:sp>
        <p:nvSpPr>
          <p:cNvPr id="4" name="Slide Number Placeholder 3"/>
          <p:cNvSpPr>
            <a:spLocks noGrp="1"/>
          </p:cNvSpPr>
          <p:nvPr>
            <p:ph type="sldNum" sz="quarter" idx="10"/>
          </p:nvPr>
        </p:nvSpPr>
        <p:spPr/>
        <p:txBody>
          <a:bodyPr/>
          <a:lstStyle/>
          <a:p>
            <a:fld id="{A757B647-4B9D-4F30-89D0-B074D8C31D6A}" type="slidenum">
              <a:rPr lang="en-US" smtClean="0"/>
              <a:pPr/>
              <a:t>43</a:t>
            </a:fld>
            <a:endParaRPr lang="en-US"/>
          </a:p>
        </p:txBody>
      </p:sp>
    </p:spTree>
    <p:extLst>
      <p:ext uri="{BB962C8B-B14F-4D97-AF65-F5344CB8AC3E}">
        <p14:creationId xmlns:p14="http://schemas.microsoft.com/office/powerpoint/2010/main" val="32953359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Mention Closed Fist Activity</a:t>
            </a:r>
          </a:p>
          <a:p>
            <a:r>
              <a:rPr lang="en-US" baseline="0" dirty="0" smtClean="0"/>
              <a:t>Maximize your Poke activity</a:t>
            </a:r>
            <a:endParaRPr lang="en-US" dirty="0"/>
          </a:p>
        </p:txBody>
      </p:sp>
      <p:sp>
        <p:nvSpPr>
          <p:cNvPr id="4" name="Slide Number Placeholder 3"/>
          <p:cNvSpPr>
            <a:spLocks noGrp="1"/>
          </p:cNvSpPr>
          <p:nvPr>
            <p:ph type="sldNum" sz="quarter" idx="10"/>
          </p:nvPr>
        </p:nvSpPr>
        <p:spPr/>
        <p:txBody>
          <a:bodyPr/>
          <a:lstStyle/>
          <a:p>
            <a:fld id="{2D37CB0B-88A1-604C-A982-ED5014C691A9}" type="slidenum">
              <a:rPr lang="en-US" smtClean="0"/>
              <a:t>6</a:t>
            </a:fld>
            <a:endParaRPr lang="en-US"/>
          </a:p>
        </p:txBody>
      </p:sp>
    </p:spTree>
    <p:extLst>
      <p:ext uri="{BB962C8B-B14F-4D97-AF65-F5344CB8AC3E}">
        <p14:creationId xmlns:p14="http://schemas.microsoft.com/office/powerpoint/2010/main" val="36352404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Complexity of our brains</a:t>
            </a:r>
            <a:endParaRPr lang="en-US" dirty="0"/>
          </a:p>
        </p:txBody>
      </p:sp>
      <p:sp>
        <p:nvSpPr>
          <p:cNvPr id="4" name="Slide Number Placeholder 3"/>
          <p:cNvSpPr>
            <a:spLocks noGrp="1"/>
          </p:cNvSpPr>
          <p:nvPr>
            <p:ph type="sldNum" sz="quarter" idx="10"/>
          </p:nvPr>
        </p:nvSpPr>
        <p:spPr/>
        <p:txBody>
          <a:bodyPr/>
          <a:lstStyle/>
          <a:p>
            <a:fld id="{2D37CB0B-88A1-604C-A982-ED5014C691A9}" type="slidenum">
              <a:rPr lang="en-US" smtClean="0"/>
              <a:t>7</a:t>
            </a:fld>
            <a:endParaRPr lang="en-US"/>
          </a:p>
        </p:txBody>
      </p:sp>
    </p:spTree>
    <p:extLst>
      <p:ext uri="{BB962C8B-B14F-4D97-AF65-F5344CB8AC3E}">
        <p14:creationId xmlns:p14="http://schemas.microsoft.com/office/powerpoint/2010/main" val="38358922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50+ Neurotransmitters in the brain</a:t>
            </a:r>
          </a:p>
          <a:p>
            <a:r>
              <a:rPr lang="en-US" dirty="0" smtClean="0"/>
              <a:t>Social environment helps determine which neurotransmitters are released</a:t>
            </a:r>
          </a:p>
          <a:p>
            <a:r>
              <a:rPr lang="en-US" dirty="0" smtClean="0"/>
              <a:t>Physical threats and emotional threats similar response</a:t>
            </a:r>
          </a:p>
          <a:p>
            <a:pPr marL="0" indent="0">
              <a:buNone/>
            </a:pPr>
            <a:endParaRPr lang="en-US" dirty="0" smtClean="0"/>
          </a:p>
          <a:p>
            <a:r>
              <a:rPr lang="en-US" dirty="0" smtClean="0"/>
              <a:t>Meeting psychological needs helps balance neurotransmitters and can help prepare the mind for thinking about change…</a:t>
            </a:r>
          </a:p>
          <a:p>
            <a:endParaRPr lang="en-US" dirty="0"/>
          </a:p>
        </p:txBody>
      </p:sp>
      <p:sp>
        <p:nvSpPr>
          <p:cNvPr id="4" name="Slide Number Placeholder 3"/>
          <p:cNvSpPr>
            <a:spLocks noGrp="1"/>
          </p:cNvSpPr>
          <p:nvPr>
            <p:ph type="sldNum" sz="quarter" idx="10"/>
          </p:nvPr>
        </p:nvSpPr>
        <p:spPr/>
        <p:txBody>
          <a:bodyPr/>
          <a:lstStyle/>
          <a:p>
            <a:fld id="{2D37CB0B-88A1-604C-A982-ED5014C691A9}" type="slidenum">
              <a:rPr lang="en-US" smtClean="0"/>
              <a:t>11</a:t>
            </a:fld>
            <a:endParaRPr lang="en-US"/>
          </a:p>
        </p:txBody>
      </p:sp>
    </p:spTree>
    <p:extLst>
      <p:ext uri="{BB962C8B-B14F-4D97-AF65-F5344CB8AC3E}">
        <p14:creationId xmlns:p14="http://schemas.microsoft.com/office/powerpoint/2010/main" val="24855776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Dominant</a:t>
            </a:r>
            <a:r>
              <a:rPr lang="en-US" baseline="0" dirty="0" smtClean="0"/>
              <a:t> hand, eye, ear…  Everything else</a:t>
            </a:r>
          </a:p>
          <a:p>
            <a:r>
              <a:rPr lang="en-US" baseline="0" dirty="0" smtClean="0"/>
              <a:t>Sometimes conflict, competition </a:t>
            </a:r>
            <a:endParaRPr lang="en-US" dirty="0"/>
          </a:p>
        </p:txBody>
      </p:sp>
      <p:sp>
        <p:nvSpPr>
          <p:cNvPr id="4" name="Slide Number Placeholder 3"/>
          <p:cNvSpPr>
            <a:spLocks noGrp="1"/>
          </p:cNvSpPr>
          <p:nvPr>
            <p:ph type="sldNum" sz="quarter" idx="10"/>
          </p:nvPr>
        </p:nvSpPr>
        <p:spPr/>
        <p:txBody>
          <a:bodyPr/>
          <a:lstStyle/>
          <a:p>
            <a:fld id="{1E459D96-F127-8946-8CE3-114AAAE9D114}" type="slidenum">
              <a:rPr lang="en-US" smtClean="0"/>
              <a:t>13</a:t>
            </a:fld>
            <a:endParaRPr lang="en-US"/>
          </a:p>
        </p:txBody>
      </p:sp>
    </p:spTree>
    <p:extLst>
      <p:ext uri="{BB962C8B-B14F-4D97-AF65-F5344CB8AC3E}">
        <p14:creationId xmlns:p14="http://schemas.microsoft.com/office/powerpoint/2010/main" val="31950518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1000"/>
              </a:spcBef>
              <a:buNone/>
            </a:pPr>
            <a:r>
              <a:rPr lang="en-US" b="1" dirty="0" smtClean="0"/>
              <a:t>Although over emphasized in the past, there are differences in roles/neural processes between the left and right hemispheres; each with specialized abilities yet they are connected by the Corpus Callosum (neural cable connecting hemispheres).</a:t>
            </a:r>
          </a:p>
          <a:p>
            <a:pPr marL="0" indent="0">
              <a:spcBef>
                <a:spcPts val="1000"/>
              </a:spcBef>
              <a:buNone/>
            </a:pPr>
            <a:r>
              <a:rPr lang="en-US" b="1" dirty="0" smtClean="0"/>
              <a:t>Right Hemisphere </a:t>
            </a:r>
            <a:r>
              <a:rPr lang="en-US" dirty="0" smtClean="0"/>
              <a:t>is where the more creative aspects take place, math, relying more on the visual world than verbal cues and is responsible for the left side motor-</a:t>
            </a:r>
          </a:p>
          <a:p>
            <a:pPr marL="0" indent="0">
              <a:spcBef>
                <a:spcPts val="1000"/>
              </a:spcBef>
              <a:buNone/>
            </a:pPr>
            <a:r>
              <a:rPr lang="en-US" b="1" dirty="0" smtClean="0"/>
              <a:t>Left Hemisphere</a:t>
            </a:r>
            <a:r>
              <a:rPr lang="en-US" dirty="0" smtClean="0"/>
              <a:t> is where language is centered, event memory is located, logical, analytical and problem-solving centered and is responsible for the right side motor-movements.</a:t>
            </a:r>
            <a:endParaRPr lang="en-US" dirty="0"/>
          </a:p>
        </p:txBody>
      </p:sp>
      <p:sp>
        <p:nvSpPr>
          <p:cNvPr id="4" name="Slide Number Placeholder 3"/>
          <p:cNvSpPr>
            <a:spLocks noGrp="1"/>
          </p:cNvSpPr>
          <p:nvPr>
            <p:ph type="sldNum" sz="quarter" idx="10"/>
          </p:nvPr>
        </p:nvSpPr>
        <p:spPr/>
        <p:txBody>
          <a:bodyPr/>
          <a:lstStyle/>
          <a:p>
            <a:fld id="{1FD8F989-4560-2F4A-AB98-87EA19ABE919}" type="slidenum">
              <a:rPr lang="en-US" smtClean="0"/>
              <a:t>14</a:t>
            </a:fld>
            <a:endParaRPr lang="en-US"/>
          </a:p>
        </p:txBody>
      </p:sp>
    </p:spTree>
    <p:extLst>
      <p:ext uri="{BB962C8B-B14F-4D97-AF65-F5344CB8AC3E}">
        <p14:creationId xmlns:p14="http://schemas.microsoft.com/office/powerpoint/2010/main" val="33463080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coherent narrative requires that the left and the right are linked (Corpus </a:t>
            </a:r>
            <a:r>
              <a:rPr lang="en-US" dirty="0" err="1" smtClean="0"/>
              <a:t>Colosum</a:t>
            </a:r>
            <a:r>
              <a:rPr lang="en-US" dirty="0" smtClean="0"/>
              <a:t>)</a:t>
            </a:r>
            <a:br>
              <a:rPr lang="en-US" dirty="0" smtClean="0"/>
            </a:br>
            <a:r>
              <a:rPr lang="en-US" dirty="0" smtClean="0"/>
              <a:t>allowing the person to becoming less rigid and chaotic by bringing the two into balance facilitating decisions to change.</a:t>
            </a:r>
            <a:endParaRPr lang="en-US" dirty="0"/>
          </a:p>
        </p:txBody>
      </p:sp>
      <p:sp>
        <p:nvSpPr>
          <p:cNvPr id="4" name="Slide Number Placeholder 3"/>
          <p:cNvSpPr>
            <a:spLocks noGrp="1"/>
          </p:cNvSpPr>
          <p:nvPr>
            <p:ph type="sldNum" sz="quarter" idx="10"/>
          </p:nvPr>
        </p:nvSpPr>
        <p:spPr/>
        <p:txBody>
          <a:bodyPr/>
          <a:lstStyle/>
          <a:p>
            <a:pPr>
              <a:defRPr/>
            </a:pPr>
            <a:fld id="{15ED9CE4-30B2-B343-BF24-1A3FFC1407D4}" type="slidenum">
              <a:rPr lang="en-US" smtClean="0"/>
              <a:pPr>
                <a:defRPr/>
              </a:pPr>
              <a:t>15</a:t>
            </a:fld>
            <a:endParaRPr lang="en-US"/>
          </a:p>
        </p:txBody>
      </p:sp>
    </p:spTree>
    <p:extLst>
      <p:ext uri="{BB962C8B-B14F-4D97-AF65-F5344CB8AC3E}">
        <p14:creationId xmlns:p14="http://schemas.microsoft.com/office/powerpoint/2010/main" val="1248925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Neural</a:t>
            </a:r>
            <a:r>
              <a:rPr lang="en-US" baseline="0" dirty="0" smtClean="0"/>
              <a:t> Pathways</a:t>
            </a:r>
          </a:p>
          <a:p>
            <a:pPr marL="0" indent="0">
              <a:buNone/>
            </a:pPr>
            <a:r>
              <a:rPr lang="en-US" b="1" dirty="0" smtClean="0"/>
              <a:t>Bottom</a:t>
            </a:r>
            <a:r>
              <a:rPr lang="en-US" dirty="0" smtClean="0"/>
              <a:t> is the more primitive part of the brain present in reptiles, coordination and much more and connects to the Limbic System as it move up through the emotional center and the memory center to deal with threats, fear, panic (fight, flight or inaction)</a:t>
            </a:r>
          </a:p>
          <a:p>
            <a:pPr marL="0" indent="0">
              <a:buNone/>
            </a:pPr>
            <a:r>
              <a:rPr lang="en-US" b="1" dirty="0" smtClean="0"/>
              <a:t>Top</a:t>
            </a:r>
            <a:r>
              <a:rPr lang="en-US" dirty="0" smtClean="0"/>
              <a:t> is the the newer and more developed parts of the brain present in mammals with the Cortex area for cognition and the Prefrontal Cortex for the executive functioning (decision-making, volition)  </a:t>
            </a:r>
          </a:p>
          <a:p>
            <a:endParaRPr lang="en-US" dirty="0"/>
          </a:p>
        </p:txBody>
      </p:sp>
      <p:sp>
        <p:nvSpPr>
          <p:cNvPr id="4" name="Slide Number Placeholder 3"/>
          <p:cNvSpPr>
            <a:spLocks noGrp="1"/>
          </p:cNvSpPr>
          <p:nvPr>
            <p:ph type="sldNum" sz="quarter" idx="10"/>
          </p:nvPr>
        </p:nvSpPr>
        <p:spPr/>
        <p:txBody>
          <a:bodyPr/>
          <a:lstStyle/>
          <a:p>
            <a:fld id="{239DCCF3-9FBF-CB42-9F07-E576D25FE938}" type="slidenum">
              <a:rPr lang="en-US" smtClean="0"/>
              <a:t>17</a:t>
            </a:fld>
            <a:endParaRPr lang="en-US"/>
          </a:p>
        </p:txBody>
      </p:sp>
    </p:spTree>
    <p:extLst>
      <p:ext uri="{BB962C8B-B14F-4D97-AF65-F5344CB8AC3E}">
        <p14:creationId xmlns:p14="http://schemas.microsoft.com/office/powerpoint/2010/main" val="15055714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D8F989-4560-2F4A-AB98-87EA19ABE919}" type="slidenum">
              <a:rPr lang="en-US" smtClean="0"/>
              <a:t>18</a:t>
            </a:fld>
            <a:endParaRPr lang="en-US"/>
          </a:p>
        </p:txBody>
      </p:sp>
    </p:spTree>
    <p:extLst>
      <p:ext uri="{BB962C8B-B14F-4D97-AF65-F5344CB8AC3E}">
        <p14:creationId xmlns:p14="http://schemas.microsoft.com/office/powerpoint/2010/main" val="1992797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421F190-B41B-2043-A2A2-E56EB09D1B55}" type="datetimeFigureOut">
              <a:rPr lang="en-US" smtClean="0"/>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11347112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1F190-B41B-2043-A2A2-E56EB09D1B55}" type="datetimeFigureOut">
              <a:rPr lang="en-US" smtClean="0"/>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3845992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1F190-B41B-2043-A2A2-E56EB09D1B55}" type="datetimeFigureOut">
              <a:rPr lang="en-US" smtClean="0"/>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38378401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421F190-B41B-2043-A2A2-E56EB09D1B55}" type="datetimeFigureOut">
              <a:rPr lang="en-US" smtClean="0"/>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1694100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21F190-B41B-2043-A2A2-E56EB09D1B55}" type="datetimeFigureOut">
              <a:rPr lang="en-US" smtClean="0"/>
              <a:t>10/17/15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1278373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1F190-B41B-2043-A2A2-E56EB09D1B55}" type="datetimeFigureOut">
              <a:rPr lang="en-US" smtClean="0"/>
              <a:t>10/17/15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2557398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421F190-B41B-2043-A2A2-E56EB09D1B55}" type="datetimeFigureOut">
              <a:rPr lang="en-US" smtClean="0"/>
              <a:t>10/17/15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37072367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421F190-B41B-2043-A2A2-E56EB09D1B55}" type="datetimeFigureOut">
              <a:rPr lang="en-US" smtClean="0"/>
              <a:t>10/17/15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3063362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21F190-B41B-2043-A2A2-E56EB09D1B55}" type="datetimeFigureOut">
              <a:rPr lang="en-US" smtClean="0"/>
              <a:t>10/17/15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7457092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1F190-B41B-2043-A2A2-E56EB09D1B55}" type="datetimeFigureOut">
              <a:rPr lang="en-US" smtClean="0"/>
              <a:t>10/17/15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42799540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21F190-B41B-2043-A2A2-E56EB09D1B55}" type="datetimeFigureOut">
              <a:rPr lang="en-US" smtClean="0"/>
              <a:t>10/17/15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856BA-BF38-1445-8648-EABA2C0953D7}" type="slidenum">
              <a:rPr lang="en-US" smtClean="0"/>
              <a:t>‹#›</a:t>
            </a:fld>
            <a:endParaRPr lang="en-US"/>
          </a:p>
        </p:txBody>
      </p:sp>
    </p:spTree>
    <p:extLst>
      <p:ext uri="{BB962C8B-B14F-4D97-AF65-F5344CB8AC3E}">
        <p14:creationId xmlns:p14="http://schemas.microsoft.com/office/powerpoint/2010/main" val="402775578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21F190-B41B-2043-A2A2-E56EB09D1B55}" type="datetimeFigureOut">
              <a:rPr lang="en-US" smtClean="0"/>
              <a:t>10/17/15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AA856BA-BF38-1445-8648-EABA2C0953D7}" type="slidenum">
              <a:rPr lang="en-US" smtClean="0"/>
              <a:t>‹#›</a:t>
            </a:fld>
            <a:endParaRPr lang="en-US"/>
          </a:p>
        </p:txBody>
      </p:sp>
    </p:spTree>
    <p:extLst>
      <p:ext uri="{BB962C8B-B14F-4D97-AF65-F5344CB8AC3E}">
        <p14:creationId xmlns:p14="http://schemas.microsoft.com/office/powerpoint/2010/main" val="34209393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5.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47825"/>
            <a:ext cx="7772400" cy="1470025"/>
          </a:xfrm>
        </p:spPr>
        <p:txBody>
          <a:bodyPr/>
          <a:lstStyle/>
          <a:p>
            <a:r>
              <a:rPr lang="en-US" b="1" dirty="0" err="1"/>
              <a:t>Neuro</a:t>
            </a:r>
            <a:r>
              <a:rPr lang="en-US" b="1" dirty="0"/>
              <a:t>-Exploration: Why MI works in resolving ambivalence </a:t>
            </a:r>
          </a:p>
        </p:txBody>
      </p:sp>
      <p:sp>
        <p:nvSpPr>
          <p:cNvPr id="3" name="Subtitle 2"/>
          <p:cNvSpPr>
            <a:spLocks noGrp="1"/>
          </p:cNvSpPr>
          <p:nvPr>
            <p:ph type="subTitle" idx="1"/>
          </p:nvPr>
        </p:nvSpPr>
        <p:spPr/>
        <p:txBody>
          <a:bodyPr/>
          <a:lstStyle/>
          <a:p>
            <a:r>
              <a:rPr lang="en-US" dirty="0" smtClean="0"/>
              <a:t>Richard Rutschman</a:t>
            </a:r>
          </a:p>
          <a:p>
            <a:r>
              <a:rPr lang="en-US" dirty="0" smtClean="0"/>
              <a:t>Center for College Access &amp; Success</a:t>
            </a:r>
          </a:p>
          <a:p>
            <a:r>
              <a:rPr lang="en-US" dirty="0" smtClean="0"/>
              <a:t>Northeastern Illinois University</a:t>
            </a:r>
            <a:endParaRPr lang="en-US" dirty="0"/>
          </a:p>
        </p:txBody>
      </p:sp>
    </p:spTree>
    <p:extLst>
      <p:ext uri="{BB962C8B-B14F-4D97-AF65-F5344CB8AC3E}">
        <p14:creationId xmlns:p14="http://schemas.microsoft.com/office/powerpoint/2010/main" val="1987125428"/>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68523"/>
            <a:ext cx="8229600" cy="1143000"/>
          </a:xfrm>
        </p:spPr>
        <p:txBody>
          <a:bodyPr>
            <a:normAutofit fontScale="90000"/>
          </a:bodyPr>
          <a:lstStyle/>
          <a:p>
            <a:pPr lvl="0"/>
            <a:r>
              <a:rPr lang="en-US" b="1" dirty="0">
                <a:solidFill>
                  <a:srgbClr val="008000"/>
                </a:solidFill>
              </a:rPr>
              <a:t>Neurotransmitters:</a:t>
            </a:r>
            <a:r>
              <a:rPr lang="en-US" b="1" dirty="0"/>
              <a:t/>
            </a:r>
            <a:br>
              <a:rPr lang="en-US" b="1" dirty="0"/>
            </a:br>
            <a:endParaRPr lang="en-US" dirty="0"/>
          </a:p>
        </p:txBody>
      </p:sp>
      <p:sp>
        <p:nvSpPr>
          <p:cNvPr id="3" name="Content Placeholder 2"/>
          <p:cNvSpPr>
            <a:spLocks noGrp="1"/>
          </p:cNvSpPr>
          <p:nvPr>
            <p:ph idx="1"/>
          </p:nvPr>
        </p:nvSpPr>
        <p:spPr>
          <a:xfrm>
            <a:off x="457200" y="1562669"/>
            <a:ext cx="8229600" cy="4242192"/>
          </a:xfrm>
        </p:spPr>
        <p:txBody>
          <a:bodyPr>
            <a:normAutofit lnSpcReduction="10000"/>
          </a:bodyPr>
          <a:lstStyle/>
          <a:p>
            <a:pPr>
              <a:lnSpc>
                <a:spcPct val="120000"/>
              </a:lnSpc>
            </a:pPr>
            <a:r>
              <a:rPr lang="en-US" dirty="0" smtClean="0"/>
              <a:t>    </a:t>
            </a:r>
          </a:p>
          <a:p>
            <a:pPr>
              <a:lnSpc>
                <a:spcPct val="120000"/>
              </a:lnSpc>
            </a:pPr>
            <a:r>
              <a:rPr lang="en-US" u="sng" dirty="0" smtClean="0"/>
              <a:t>   </a:t>
            </a:r>
          </a:p>
          <a:p>
            <a:pPr>
              <a:lnSpc>
                <a:spcPct val="120000"/>
              </a:lnSpc>
            </a:pPr>
            <a:r>
              <a:rPr lang="en-US" dirty="0" smtClean="0"/>
              <a:t>The </a:t>
            </a:r>
            <a:r>
              <a:rPr lang="en-US" dirty="0"/>
              <a:t>Spirit &amp; Skills of MI help promote the balance of neurotransmitters that </a:t>
            </a:r>
            <a:r>
              <a:rPr lang="en-US" dirty="0" smtClean="0"/>
              <a:t>can promote </a:t>
            </a:r>
            <a:r>
              <a:rPr lang="en-US" dirty="0"/>
              <a:t>positive, forward-thinking decision-making. </a:t>
            </a:r>
            <a:br>
              <a:rPr lang="en-US" dirty="0"/>
            </a:br>
            <a:endParaRPr lang="en-US" dirty="0"/>
          </a:p>
        </p:txBody>
      </p:sp>
    </p:spTree>
    <p:extLst>
      <p:ext uri="{BB962C8B-B14F-4D97-AF65-F5344CB8AC3E}">
        <p14:creationId xmlns:p14="http://schemas.microsoft.com/office/powerpoint/2010/main" val="388130048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3178"/>
            <a:ext cx="8229600" cy="1143000"/>
          </a:xfrm>
        </p:spPr>
        <p:txBody>
          <a:bodyPr>
            <a:normAutofit fontScale="90000"/>
          </a:bodyPr>
          <a:lstStyle/>
          <a:p>
            <a:r>
              <a:rPr lang="en-US" dirty="0" smtClean="0"/>
              <a:t>MI &amp; Balanced Neurotransmitters:</a:t>
            </a:r>
            <a:br>
              <a:rPr lang="en-US" dirty="0" smtClean="0"/>
            </a:br>
            <a:r>
              <a:rPr lang="en-US" dirty="0" smtClean="0"/>
              <a:t>Avoidance of threats &amp; Increase in those supporting positive mindset</a:t>
            </a:r>
            <a:br>
              <a:rPr lang="en-US" dirty="0" smtClean="0"/>
            </a:br>
            <a:r>
              <a:rPr lang="en-US" dirty="0" smtClean="0"/>
              <a:t> </a:t>
            </a:r>
            <a:endParaRPr lang="en-US" dirty="0"/>
          </a:p>
        </p:txBody>
      </p:sp>
      <p:sp>
        <p:nvSpPr>
          <p:cNvPr id="3" name="Content Placeholder 2"/>
          <p:cNvSpPr>
            <a:spLocks noGrp="1"/>
          </p:cNvSpPr>
          <p:nvPr>
            <p:ph idx="1"/>
          </p:nvPr>
        </p:nvSpPr>
        <p:spPr>
          <a:xfrm>
            <a:off x="457200" y="2039886"/>
            <a:ext cx="8229600" cy="4970778"/>
          </a:xfrm>
        </p:spPr>
        <p:txBody>
          <a:bodyPr>
            <a:normAutofit/>
          </a:bodyPr>
          <a:lstStyle/>
          <a:p>
            <a:r>
              <a:rPr lang="en-US" dirty="0" smtClean="0"/>
              <a:t>Our minds can respond to threats to our autonomy similarly as to physical threats which causes stress response (something avoided using MI).</a:t>
            </a:r>
          </a:p>
          <a:p>
            <a:r>
              <a:rPr lang="en-US" dirty="0" smtClean="0"/>
              <a:t>Affirmations help us become positive which encourages the flow of feel-good neurotransmitters.</a:t>
            </a:r>
          </a:p>
          <a:p>
            <a:r>
              <a:rPr lang="en-US" dirty="0" smtClean="0"/>
              <a:t>Positive outlook is like “change talk”, it grows as one thinks and feels that way </a:t>
            </a:r>
            <a:endParaRPr lang="en-US" dirty="0"/>
          </a:p>
        </p:txBody>
      </p:sp>
    </p:spTree>
    <p:extLst>
      <p:ext uri="{BB962C8B-B14F-4D97-AF65-F5344CB8AC3E}">
        <p14:creationId xmlns:p14="http://schemas.microsoft.com/office/powerpoint/2010/main" val="305714472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303827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Two Hemispheres of our Brains are differentiated </a:t>
            </a:r>
            <a:endParaRPr lang="en-US" dirty="0"/>
          </a:p>
        </p:txBody>
      </p:sp>
      <p:sp>
        <p:nvSpPr>
          <p:cNvPr id="3" name="Content Placeholder 2"/>
          <p:cNvSpPr>
            <a:spLocks noGrp="1"/>
          </p:cNvSpPr>
          <p:nvPr>
            <p:ph idx="1"/>
          </p:nvPr>
        </p:nvSpPr>
        <p:spPr/>
        <p:txBody>
          <a:bodyPr/>
          <a:lstStyle/>
          <a:p>
            <a:r>
              <a:rPr lang="en-US" dirty="0" smtClean="0"/>
              <a:t>Are responsible for the ways we perceive the world</a:t>
            </a:r>
          </a:p>
          <a:p>
            <a:r>
              <a:rPr lang="en-US" dirty="0" smtClean="0"/>
              <a:t>Determine our way of being in the world</a:t>
            </a:r>
            <a:endParaRPr lang="en-US" dirty="0"/>
          </a:p>
        </p:txBody>
      </p:sp>
      <p:pic>
        <p:nvPicPr>
          <p:cNvPr id="5" name="Picture 4"/>
          <p:cNvPicPr>
            <a:picLocks noChangeAspect="1"/>
          </p:cNvPicPr>
          <p:nvPr/>
        </p:nvPicPr>
        <p:blipFill>
          <a:blip r:embed="rId3"/>
          <a:stretch>
            <a:fillRect/>
          </a:stretch>
        </p:blipFill>
        <p:spPr>
          <a:xfrm>
            <a:off x="2710984" y="3285390"/>
            <a:ext cx="3396777" cy="3572609"/>
          </a:xfrm>
          <a:prstGeom prst="rect">
            <a:avLst/>
          </a:prstGeom>
        </p:spPr>
      </p:pic>
      <p:sp>
        <p:nvSpPr>
          <p:cNvPr id="6" name="TextBox 5"/>
          <p:cNvSpPr txBox="1"/>
          <p:nvPr/>
        </p:nvSpPr>
        <p:spPr>
          <a:xfrm>
            <a:off x="6200591" y="4243293"/>
            <a:ext cx="2076824" cy="1569660"/>
          </a:xfrm>
          <a:prstGeom prst="rect">
            <a:avLst/>
          </a:prstGeom>
          <a:noFill/>
        </p:spPr>
        <p:txBody>
          <a:bodyPr wrap="square" rtlCol="0">
            <a:spAutoFit/>
          </a:bodyPr>
          <a:lstStyle/>
          <a:p>
            <a:pPr algn="ctr"/>
            <a:r>
              <a:rPr lang="en-US" sz="2400" dirty="0"/>
              <a:t>The Right Side runs the lefts side of the body</a:t>
            </a:r>
          </a:p>
        </p:txBody>
      </p:sp>
      <p:sp>
        <p:nvSpPr>
          <p:cNvPr id="8" name="TextBox 7"/>
          <p:cNvSpPr txBox="1"/>
          <p:nvPr/>
        </p:nvSpPr>
        <p:spPr>
          <a:xfrm>
            <a:off x="511060" y="4276165"/>
            <a:ext cx="2076824" cy="1569660"/>
          </a:xfrm>
          <a:prstGeom prst="rect">
            <a:avLst/>
          </a:prstGeom>
          <a:noFill/>
        </p:spPr>
        <p:txBody>
          <a:bodyPr wrap="square" rtlCol="0">
            <a:spAutoFit/>
          </a:bodyPr>
          <a:lstStyle/>
          <a:p>
            <a:pPr algn="ctr"/>
            <a:r>
              <a:rPr lang="en-US" sz="2400" dirty="0"/>
              <a:t>The </a:t>
            </a:r>
            <a:r>
              <a:rPr lang="en-US" sz="2400" dirty="0" smtClean="0"/>
              <a:t>Left </a:t>
            </a:r>
            <a:r>
              <a:rPr lang="en-US" sz="2400" dirty="0"/>
              <a:t>Side runs the </a:t>
            </a:r>
            <a:r>
              <a:rPr lang="en-US" sz="2400" dirty="0" smtClean="0"/>
              <a:t>right </a:t>
            </a:r>
            <a:r>
              <a:rPr lang="en-US" sz="2400" dirty="0"/>
              <a:t>side of the body</a:t>
            </a:r>
          </a:p>
        </p:txBody>
      </p:sp>
    </p:spTree>
    <p:extLst>
      <p:ext uri="{BB962C8B-B14F-4D97-AF65-F5344CB8AC3E}">
        <p14:creationId xmlns:p14="http://schemas.microsoft.com/office/powerpoint/2010/main" val="37202666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Left/Right Hemispheres &amp; Neural Connections (Integration)</a:t>
            </a:r>
            <a:endParaRPr lang="en-US" b="1" dirty="0"/>
          </a:p>
        </p:txBody>
      </p:sp>
      <p:sp>
        <p:nvSpPr>
          <p:cNvPr id="3" name="Content Placeholder 2"/>
          <p:cNvSpPr>
            <a:spLocks noGrp="1"/>
          </p:cNvSpPr>
          <p:nvPr>
            <p:ph idx="1"/>
          </p:nvPr>
        </p:nvSpPr>
        <p:spPr/>
        <p:txBody>
          <a:bodyPr>
            <a:normAutofit/>
          </a:bodyPr>
          <a:lstStyle/>
          <a:p>
            <a:pPr marL="0" indent="0">
              <a:buNone/>
            </a:pPr>
            <a:r>
              <a:rPr lang="en-US" b="1" dirty="0" smtClean="0"/>
              <a:t>Research suggests people have a dominant hemisphere which affects personality, abilities, and preferred perceptions.   </a:t>
            </a:r>
          </a:p>
          <a:p>
            <a:pPr marL="0" indent="0">
              <a:buNone/>
            </a:pPr>
            <a:r>
              <a:rPr lang="en-US" b="1" dirty="0" smtClean="0"/>
              <a:t>During learning and problem-solving, </a:t>
            </a:r>
            <a:r>
              <a:rPr lang="en-US" b="1" dirty="0"/>
              <a:t>b</a:t>
            </a:r>
            <a:r>
              <a:rPr lang="en-US" b="1" dirty="0" smtClean="0"/>
              <a:t>oth hemispheres are engaged by processing the input/skill according to their specialization and exchanging results through the Corpus </a:t>
            </a:r>
            <a:r>
              <a:rPr lang="en-US" b="1" dirty="0"/>
              <a:t>C</a:t>
            </a:r>
            <a:r>
              <a:rPr lang="en-US" b="1" dirty="0" smtClean="0"/>
              <a:t>allosum (neural cable).</a:t>
            </a:r>
            <a:endParaRPr lang="en-US" b="1" dirty="0"/>
          </a:p>
        </p:txBody>
      </p:sp>
      <p:sp>
        <p:nvSpPr>
          <p:cNvPr id="4" name="TextBox 3"/>
          <p:cNvSpPr txBox="1"/>
          <p:nvPr/>
        </p:nvSpPr>
        <p:spPr>
          <a:xfrm>
            <a:off x="549275" y="6140826"/>
            <a:ext cx="7817784" cy="584776"/>
          </a:xfrm>
          <a:prstGeom prst="rect">
            <a:avLst/>
          </a:prstGeom>
          <a:noFill/>
        </p:spPr>
        <p:txBody>
          <a:bodyPr wrap="square" rtlCol="0">
            <a:spAutoFit/>
          </a:bodyPr>
          <a:lstStyle/>
          <a:p>
            <a:r>
              <a:rPr lang="en-US" sz="1600" dirty="0" smtClean="0"/>
              <a:t>Sousa, David (2006).  How the Brain Learns; Corwin Press: Thousand Oaks, California.</a:t>
            </a:r>
            <a:endParaRPr lang="en-US" sz="1600" dirty="0"/>
          </a:p>
        </p:txBody>
      </p:sp>
    </p:spTree>
    <p:extLst>
      <p:ext uri="{BB962C8B-B14F-4D97-AF65-F5344CB8AC3E}">
        <p14:creationId xmlns:p14="http://schemas.microsoft.com/office/powerpoint/2010/main" val="165422154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Corpus Callosum </a:t>
            </a:r>
            <a:endParaRPr lang="en-US" dirty="0"/>
          </a:p>
        </p:txBody>
      </p:sp>
      <p:sp>
        <p:nvSpPr>
          <p:cNvPr id="3" name="Content Placeholder 2"/>
          <p:cNvSpPr>
            <a:spLocks noGrp="1"/>
          </p:cNvSpPr>
          <p:nvPr>
            <p:ph idx="1"/>
          </p:nvPr>
        </p:nvSpPr>
        <p:spPr>
          <a:xfrm>
            <a:off x="549275" y="1600200"/>
            <a:ext cx="3641725" cy="2362200"/>
          </a:xfrm>
        </p:spPr>
        <p:txBody>
          <a:bodyPr>
            <a:normAutofit fontScale="92500"/>
          </a:bodyPr>
          <a:lstStyle/>
          <a:p>
            <a:r>
              <a:rPr lang="en-US" sz="2600" dirty="0" smtClean="0">
                <a:solidFill>
                  <a:schemeClr val="tx2"/>
                </a:solidFill>
              </a:rPr>
              <a:t>Is </a:t>
            </a:r>
            <a:r>
              <a:rPr lang="en-US" sz="2600" dirty="0">
                <a:solidFill>
                  <a:schemeClr val="tx2"/>
                </a:solidFill>
              </a:rPr>
              <a:t>the largest white matter structure in the brain, consisting of over 200 million contralateral axonal projections</a:t>
            </a:r>
            <a:r>
              <a:rPr lang="en-US" sz="2600" dirty="0" smtClean="0">
                <a:solidFill>
                  <a:schemeClr val="tx2"/>
                </a:solidFill>
              </a:rPr>
              <a:t>.</a:t>
            </a:r>
          </a:p>
          <a:p>
            <a:r>
              <a:rPr lang="en-US" sz="2600" dirty="0" smtClean="0"/>
              <a:t> </a:t>
            </a:r>
            <a:endParaRPr lang="en-US" sz="2600" dirty="0"/>
          </a:p>
          <a:p>
            <a:endParaRPr lang="en-US" dirty="0"/>
          </a:p>
        </p:txBody>
      </p:sp>
      <p:pic>
        <p:nvPicPr>
          <p:cNvPr id="4" name="Picture 3" descr="220px-Corpus_callosu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8911" y="1447800"/>
            <a:ext cx="4938889" cy="2494139"/>
          </a:xfrm>
          <a:prstGeom prst="rect">
            <a:avLst/>
          </a:prstGeom>
        </p:spPr>
      </p:pic>
      <p:sp>
        <p:nvSpPr>
          <p:cNvPr id="5" name="TextBox 4"/>
          <p:cNvSpPr txBox="1"/>
          <p:nvPr/>
        </p:nvSpPr>
        <p:spPr>
          <a:xfrm>
            <a:off x="914400" y="4648200"/>
            <a:ext cx="7391400" cy="1569660"/>
          </a:xfrm>
          <a:prstGeom prst="rect">
            <a:avLst/>
          </a:prstGeom>
          <a:noFill/>
        </p:spPr>
        <p:txBody>
          <a:bodyPr wrap="square" rtlCol="0">
            <a:spAutoFit/>
          </a:bodyPr>
          <a:lstStyle/>
          <a:p>
            <a:r>
              <a:rPr lang="en-US" sz="2600" dirty="0" smtClean="0">
                <a:latin typeface="News Gothic MT"/>
                <a:cs typeface="News Gothic MT"/>
              </a:rPr>
              <a:t>White </a:t>
            </a:r>
            <a:r>
              <a:rPr lang="en-US" sz="2600" dirty="0">
                <a:latin typeface="News Gothic MT"/>
                <a:cs typeface="News Gothic MT"/>
              </a:rPr>
              <a:t>matter acts as a relay and coordinating communication between different brain hemispheres.</a:t>
            </a:r>
          </a:p>
          <a:p>
            <a:pPr marL="285750" indent="-285750">
              <a:buFont typeface="Arial"/>
              <a:buChar char="•"/>
            </a:pPr>
            <a:endParaRPr lang="en-US" dirty="0"/>
          </a:p>
        </p:txBody>
      </p:sp>
    </p:spTree>
    <p:extLst>
      <p:ext uri="{BB962C8B-B14F-4D97-AF65-F5344CB8AC3E}">
        <p14:creationId xmlns:p14="http://schemas.microsoft.com/office/powerpoint/2010/main" val="606007629"/>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96469"/>
            <a:ext cx="8229600" cy="3635325"/>
          </a:xfrm>
        </p:spPr>
        <p:txBody>
          <a:bodyPr>
            <a:normAutofit fontScale="90000"/>
          </a:bodyPr>
          <a:lstStyle/>
          <a:p>
            <a:pPr lvl="0"/>
            <a:r>
              <a:rPr lang="en-US" dirty="0" smtClean="0"/>
              <a:t/>
            </a:r>
            <a:br>
              <a:rPr lang="en-US" dirty="0" smtClean="0"/>
            </a:br>
            <a:r>
              <a:rPr lang="en-US" dirty="0">
                <a:solidFill>
                  <a:srgbClr val="008000"/>
                </a:solidFill>
              </a:rPr>
              <a:t/>
            </a:r>
            <a:br>
              <a:rPr lang="en-US" dirty="0">
                <a:solidFill>
                  <a:srgbClr val="008000"/>
                </a:solidFill>
              </a:rPr>
            </a:br>
            <a:r>
              <a:rPr lang="en-US" b="1" dirty="0" smtClean="0">
                <a:solidFill>
                  <a:srgbClr val="008000"/>
                </a:solidFill>
              </a:rPr>
              <a:t>Lateralized Structure &amp; Ambivalence</a:t>
            </a:r>
            <a:r>
              <a:rPr lang="en-US" dirty="0" smtClean="0"/>
              <a:t/>
            </a:r>
            <a:br>
              <a:rPr lang="en-US" dirty="0" smtClean="0"/>
            </a:br>
            <a:r>
              <a:rPr lang="en-US" dirty="0" smtClean="0"/>
              <a:t>Ambivalence </a:t>
            </a:r>
            <a:r>
              <a:rPr lang="en-US" dirty="0"/>
              <a:t>may be partly the result of the brain’s lateralized structure with specialized dominance (i.e. emotions and logical decisions on opposite sides) that when in conflict have trouble connecting and how MI providers reflecting serve as an alternative pathway allowing for decisions for change.</a:t>
            </a:r>
          </a:p>
        </p:txBody>
      </p:sp>
    </p:spTree>
    <p:extLst>
      <p:ext uri="{BB962C8B-B14F-4D97-AF65-F5344CB8AC3E}">
        <p14:creationId xmlns:p14="http://schemas.microsoft.com/office/powerpoint/2010/main" val="306638372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Connections in the Brain</a:t>
            </a:r>
            <a:endParaRPr lang="en-US" b="1" dirty="0"/>
          </a:p>
        </p:txBody>
      </p:sp>
      <p:sp>
        <p:nvSpPr>
          <p:cNvPr id="3" name="Content Placeholder 2"/>
          <p:cNvSpPr>
            <a:spLocks noGrp="1"/>
          </p:cNvSpPr>
          <p:nvPr>
            <p:ph idx="1"/>
          </p:nvPr>
        </p:nvSpPr>
        <p:spPr/>
        <p:txBody>
          <a:bodyPr>
            <a:normAutofit/>
          </a:bodyPr>
          <a:lstStyle/>
          <a:p>
            <a:pPr marL="0" indent="0" algn="ctr">
              <a:buNone/>
            </a:pPr>
            <a:r>
              <a:rPr lang="en-US" sz="3600" b="1" dirty="0" smtClean="0">
                <a:solidFill>
                  <a:schemeClr val="accent1"/>
                </a:solidFill>
              </a:rPr>
              <a:t>TOP/DOWN</a:t>
            </a:r>
          </a:p>
          <a:p>
            <a:pPr marL="0" indent="0" algn="ctr">
              <a:buNone/>
            </a:pPr>
            <a:endParaRPr lang="en-US" sz="3600" b="1" dirty="0" smtClean="0">
              <a:solidFill>
                <a:schemeClr val="accent1"/>
              </a:solidFill>
            </a:endParaRPr>
          </a:p>
          <a:p>
            <a:pPr marL="0" indent="0" algn="ctr">
              <a:buNone/>
            </a:pPr>
            <a:r>
              <a:rPr lang="en-US" sz="3600" b="1" dirty="0" smtClean="0">
                <a:solidFill>
                  <a:schemeClr val="accent1"/>
                </a:solidFill>
              </a:rPr>
              <a:t>RIGHT/LEFT</a:t>
            </a:r>
          </a:p>
          <a:p>
            <a:pPr marL="0" indent="0" algn="ctr">
              <a:buNone/>
            </a:pPr>
            <a:endParaRPr lang="en-US" sz="2800" b="1" dirty="0" smtClean="0">
              <a:solidFill>
                <a:srgbClr val="FF0000"/>
              </a:solidFill>
            </a:endParaRPr>
          </a:p>
          <a:p>
            <a:pPr marL="0" indent="0" algn="ctr">
              <a:buNone/>
            </a:pPr>
            <a:r>
              <a:rPr lang="en-US" sz="3400" b="1" dirty="0" smtClean="0">
                <a:solidFill>
                  <a:srgbClr val="FF0000"/>
                </a:solidFill>
              </a:rPr>
              <a:t>IS CALLED NEURAL INTEGRATION</a:t>
            </a:r>
          </a:p>
          <a:p>
            <a:pPr marL="0" indent="0" algn="ctr">
              <a:buNone/>
            </a:pPr>
            <a:r>
              <a:rPr lang="en-US" sz="2800" b="1" dirty="0" smtClean="0">
                <a:solidFill>
                  <a:schemeClr val="accent1"/>
                </a:solidFill>
              </a:rPr>
              <a:t>AFFECTS MEMORY, ATTACHMENT, EMOTIONS AND CONSCIOUS AWARENESS POSITIVELY</a:t>
            </a:r>
            <a:endParaRPr lang="en-US" sz="2800" b="1" dirty="0">
              <a:solidFill>
                <a:schemeClr val="accent1"/>
              </a:solidFill>
            </a:endParaRPr>
          </a:p>
        </p:txBody>
      </p:sp>
    </p:spTree>
    <p:extLst>
      <p:ext uri="{BB962C8B-B14F-4D97-AF65-F5344CB8AC3E}">
        <p14:creationId xmlns:p14="http://schemas.microsoft.com/office/powerpoint/2010/main" val="415305637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2212263182"/>
              </p:ext>
            </p:extLst>
          </p:nvPr>
        </p:nvGraphicFramePr>
        <p:xfrm>
          <a:off x="549275" y="1498600"/>
          <a:ext cx="8042276" cy="5054600"/>
        </p:xfrm>
        <a:graphic>
          <a:graphicData uri="http://schemas.openxmlformats.org/drawingml/2006/table">
            <a:tbl>
              <a:tblPr firstRow="1" bandRow="1">
                <a:tableStyleId>{5C22544A-7EE6-4342-B048-85BDC9FD1C3A}</a:tableStyleId>
              </a:tblPr>
              <a:tblGrid>
                <a:gridCol w="3995437"/>
                <a:gridCol w="4046839"/>
              </a:tblGrid>
              <a:tr h="596323">
                <a:tc>
                  <a:txBody>
                    <a:bodyPr/>
                    <a:lstStyle/>
                    <a:p>
                      <a:r>
                        <a:rPr lang="en-US" sz="2800" dirty="0" smtClean="0"/>
                        <a:t>LEFT CORTEX</a:t>
                      </a:r>
                      <a:endParaRPr lang="en-US" sz="2800" dirty="0"/>
                    </a:p>
                  </a:txBody>
                  <a:tcPr/>
                </a:tc>
                <a:tc>
                  <a:txBody>
                    <a:bodyPr/>
                    <a:lstStyle/>
                    <a:p>
                      <a:r>
                        <a:rPr lang="en-US" sz="2800" dirty="0" smtClean="0"/>
                        <a:t>RIGHT CORTEX</a:t>
                      </a:r>
                      <a:endParaRPr lang="en-US" sz="2800" dirty="0"/>
                    </a:p>
                  </a:txBody>
                  <a:tcPr/>
                </a:tc>
              </a:tr>
              <a:tr h="4458277">
                <a:tc>
                  <a:txBody>
                    <a:bodyPr/>
                    <a:lstStyle/>
                    <a:p>
                      <a:pPr marL="285750" indent="-285750">
                        <a:buFont typeface="Arial"/>
                        <a:buChar char="•"/>
                      </a:pPr>
                      <a:r>
                        <a:rPr lang="en-US" dirty="0" smtClean="0"/>
                        <a:t>Responsible for verbal-linguistic</a:t>
                      </a:r>
                    </a:p>
                    <a:p>
                      <a:pPr marL="285750" indent="-285750">
                        <a:buFont typeface="Arial"/>
                        <a:buChar char="•"/>
                      </a:pPr>
                      <a:r>
                        <a:rPr lang="en-US" dirty="0" smtClean="0"/>
                        <a:t>Focuses</a:t>
                      </a:r>
                      <a:r>
                        <a:rPr lang="en-US" baseline="0" dirty="0" smtClean="0"/>
                        <a:t> on facts, logical, linear thinking, planning, organization and self-regulation.</a:t>
                      </a:r>
                    </a:p>
                    <a:p>
                      <a:pPr marL="285750" indent="-285750">
                        <a:buFont typeface="Arial"/>
                        <a:buChar char="•"/>
                      </a:pPr>
                      <a:r>
                        <a:rPr lang="en-US" baseline="0" dirty="0" smtClean="0"/>
                        <a:t>Approach state allowing us to face challenges.</a:t>
                      </a:r>
                    </a:p>
                    <a:p>
                      <a:pPr marL="285750" indent="-285750">
                        <a:buFont typeface="Arial"/>
                        <a:buChar char="•"/>
                      </a:pPr>
                      <a:r>
                        <a:rPr lang="en-US" baseline="0" dirty="0" smtClean="0"/>
                        <a:t>Outwardly focused to the world</a:t>
                      </a:r>
                    </a:p>
                    <a:p>
                      <a:pPr marL="285750" indent="-285750">
                        <a:buFont typeface="Arial"/>
                        <a:buChar char="•"/>
                      </a:pPr>
                      <a:r>
                        <a:rPr lang="en-US" baseline="0" dirty="0" smtClean="0"/>
                        <a:t>Is responsible for social display rules and moral decision-making</a:t>
                      </a:r>
                    </a:p>
                    <a:p>
                      <a:pPr marL="285750" indent="-285750">
                        <a:buFont typeface="Arial"/>
                        <a:buChar char="•"/>
                      </a:pPr>
                      <a:r>
                        <a:rPr lang="en-US" baseline="0" dirty="0" smtClean="0"/>
                        <a:t>Culturally sanctioned way we communicate</a:t>
                      </a:r>
                    </a:p>
                    <a:p>
                      <a:pPr marL="285750" marR="0" indent="-285750" algn="l" defTabSz="457200" rtl="0" eaLnBrk="1" fontAlgn="auto" latinLnBrk="0" hangingPunct="1">
                        <a:lnSpc>
                          <a:spcPct val="100000"/>
                        </a:lnSpc>
                        <a:spcBef>
                          <a:spcPts val="0"/>
                        </a:spcBef>
                        <a:spcAft>
                          <a:spcPts val="0"/>
                        </a:spcAft>
                        <a:buClrTx/>
                        <a:buSzTx/>
                        <a:buFont typeface="Arial"/>
                        <a:buChar char="•"/>
                        <a:tabLst/>
                        <a:defRPr/>
                      </a:pPr>
                      <a:r>
                        <a:rPr lang="en-US" baseline="0" dirty="0" smtClean="0"/>
                        <a:t>More activated when having feelings of a positive outlook.</a:t>
                      </a:r>
                    </a:p>
                    <a:p>
                      <a:endParaRPr lang="en-US" dirty="0"/>
                    </a:p>
                  </a:txBody>
                  <a:tcPr/>
                </a:tc>
                <a:tc>
                  <a:txBody>
                    <a:bodyPr/>
                    <a:lstStyle/>
                    <a:p>
                      <a:pPr marL="285750" indent="-285750">
                        <a:buFont typeface="Arial"/>
                        <a:buChar char="•"/>
                      </a:pPr>
                      <a:r>
                        <a:rPr lang="en-US" dirty="0" smtClean="0"/>
                        <a:t>Stores</a:t>
                      </a:r>
                      <a:r>
                        <a:rPr lang="en-US" baseline="0" dirty="0" smtClean="0"/>
                        <a:t> autobiographical memory</a:t>
                      </a:r>
                    </a:p>
                    <a:p>
                      <a:pPr marL="285750" indent="-285750">
                        <a:buFont typeface="Arial"/>
                        <a:buChar char="•"/>
                      </a:pPr>
                      <a:r>
                        <a:rPr lang="en-US" baseline="0" dirty="0" smtClean="0"/>
                        <a:t>Holds our emotional feelings &amp; needs </a:t>
                      </a:r>
                    </a:p>
                    <a:p>
                      <a:pPr marL="285750" indent="-285750">
                        <a:buFont typeface="Arial"/>
                        <a:buChar char="•"/>
                      </a:pPr>
                      <a:r>
                        <a:rPr lang="en-US" dirty="0" smtClean="0"/>
                        <a:t>Receives</a:t>
                      </a:r>
                      <a:r>
                        <a:rPr lang="en-US" baseline="0" dirty="0" smtClean="0"/>
                        <a:t> s</a:t>
                      </a:r>
                      <a:r>
                        <a:rPr lang="en-US" dirty="0" smtClean="0"/>
                        <a:t>ignals that arise</a:t>
                      </a:r>
                      <a:r>
                        <a:rPr lang="en-US" baseline="0" dirty="0" smtClean="0"/>
                        <a:t> from our bodies</a:t>
                      </a:r>
                    </a:p>
                    <a:p>
                      <a:pPr marL="285750" indent="-285750">
                        <a:buFont typeface="Arial"/>
                        <a:buChar char="•"/>
                      </a:pPr>
                      <a:r>
                        <a:rPr lang="en-US" baseline="0" dirty="0" smtClean="0"/>
                        <a:t>Dominant connections to the lower subcortical parts</a:t>
                      </a:r>
                    </a:p>
                    <a:p>
                      <a:pPr marL="285750" indent="-285750">
                        <a:buFont typeface="Arial"/>
                        <a:buChar char="•"/>
                      </a:pPr>
                      <a:r>
                        <a:rPr lang="en-US" baseline="0" dirty="0" smtClean="0"/>
                        <a:t>Intuition emerges from input</a:t>
                      </a:r>
                    </a:p>
                    <a:p>
                      <a:pPr marL="285750" indent="-285750">
                        <a:buFont typeface="Arial"/>
                        <a:buChar char="•"/>
                      </a:pPr>
                      <a:r>
                        <a:rPr lang="en-US" baseline="0" dirty="0" smtClean="0"/>
                        <a:t>Interprets non-verbal communication</a:t>
                      </a:r>
                    </a:p>
                    <a:p>
                      <a:pPr marL="285750" indent="-285750">
                        <a:buFont typeface="Arial"/>
                        <a:buChar char="•"/>
                      </a:pPr>
                      <a:r>
                        <a:rPr lang="en-US" baseline="0" dirty="0" smtClean="0"/>
                        <a:t>Withdrawal response to new things</a:t>
                      </a:r>
                    </a:p>
                    <a:p>
                      <a:pPr marL="285750" indent="-285750">
                        <a:buFont typeface="Arial"/>
                        <a:buChar char="•"/>
                      </a:pPr>
                      <a:r>
                        <a:rPr lang="en-US" baseline="0" dirty="0" smtClean="0"/>
                        <a:t>Inward focused of oneself and others (empathy)</a:t>
                      </a:r>
                    </a:p>
                    <a:p>
                      <a:pPr marL="285750" indent="-285750">
                        <a:buFont typeface="Arial"/>
                        <a:buChar char="•"/>
                      </a:pPr>
                      <a:r>
                        <a:rPr lang="en-US" baseline="0" dirty="0" smtClean="0"/>
                        <a:t>Active when changing action planning</a:t>
                      </a:r>
                      <a:endParaRPr lang="en-US" dirty="0"/>
                    </a:p>
                  </a:txBody>
                  <a:tcPr/>
                </a:tc>
              </a:tr>
            </a:tbl>
          </a:graphicData>
        </a:graphic>
      </p:graphicFrame>
      <p:sp>
        <p:nvSpPr>
          <p:cNvPr id="6" name="Title 5"/>
          <p:cNvSpPr>
            <a:spLocks noGrp="1"/>
          </p:cNvSpPr>
          <p:nvPr>
            <p:ph type="title"/>
          </p:nvPr>
        </p:nvSpPr>
        <p:spPr>
          <a:xfrm>
            <a:off x="457200" y="173038"/>
            <a:ext cx="8229600" cy="1143000"/>
          </a:xfrm>
        </p:spPr>
        <p:txBody>
          <a:bodyPr>
            <a:normAutofit fontScale="90000"/>
          </a:bodyPr>
          <a:lstStyle/>
          <a:p>
            <a:r>
              <a:rPr lang="en-US" dirty="0"/>
              <a:t>The </a:t>
            </a:r>
            <a:r>
              <a:rPr lang="en-US" dirty="0" smtClean="0"/>
              <a:t>two hemispheres </a:t>
            </a:r>
            <a:r>
              <a:rPr lang="en-US" dirty="0"/>
              <a:t>of our </a:t>
            </a:r>
            <a:r>
              <a:rPr lang="en-US" dirty="0" smtClean="0"/>
              <a:t>brains </a:t>
            </a:r>
            <a:r>
              <a:rPr lang="en-US" dirty="0"/>
              <a:t>are differentiated </a:t>
            </a:r>
          </a:p>
        </p:txBody>
      </p:sp>
      <p:sp>
        <p:nvSpPr>
          <p:cNvPr id="8" name="TextBox 7"/>
          <p:cNvSpPr txBox="1"/>
          <p:nvPr/>
        </p:nvSpPr>
        <p:spPr>
          <a:xfrm>
            <a:off x="762000" y="6019800"/>
            <a:ext cx="8452066" cy="553998"/>
          </a:xfrm>
          <a:prstGeom prst="rect">
            <a:avLst/>
          </a:prstGeom>
          <a:noFill/>
        </p:spPr>
        <p:txBody>
          <a:bodyPr wrap="square" rtlCol="0">
            <a:spAutoFit/>
          </a:bodyPr>
          <a:lstStyle/>
          <a:p>
            <a:r>
              <a:rPr lang="en-US" sz="1500" dirty="0"/>
              <a:t>Siegel, Daniel (2013</a:t>
            </a:r>
            <a:r>
              <a:rPr lang="en-US" sz="1500" dirty="0" smtClean="0"/>
              <a:t>); </a:t>
            </a:r>
          </a:p>
          <a:p>
            <a:r>
              <a:rPr lang="en-US" sz="1500" dirty="0"/>
              <a:t>Davidson, Richard &amp; Begley, Sharon (2012</a:t>
            </a:r>
            <a:r>
              <a:rPr lang="en-US" sz="1500" dirty="0" smtClean="0"/>
              <a:t>) </a:t>
            </a:r>
            <a:endParaRPr lang="en-US" sz="1600" dirty="0"/>
          </a:p>
        </p:txBody>
      </p:sp>
    </p:spTree>
    <p:extLst>
      <p:ext uri="{BB962C8B-B14F-4D97-AF65-F5344CB8AC3E}">
        <p14:creationId xmlns:p14="http://schemas.microsoft.com/office/powerpoint/2010/main" val="372593134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Think-Pair-Share</a:t>
            </a:r>
            <a:r>
              <a:rPr lang="en-US" dirty="0"/>
              <a:t/>
            </a:r>
            <a:br>
              <a:rPr lang="en-US" dirty="0"/>
            </a:br>
            <a:r>
              <a:rPr lang="en-US" dirty="0" smtClean="0"/>
              <a:t/>
            </a:r>
            <a:br>
              <a:rPr lang="en-US" dirty="0" smtClean="0"/>
            </a:br>
            <a:r>
              <a:rPr lang="en-US" dirty="0" smtClean="0"/>
              <a:t>What do you think about these ideas?</a:t>
            </a:r>
            <a:endParaRPr lang="en-US" dirty="0"/>
          </a:p>
        </p:txBody>
      </p:sp>
    </p:spTree>
    <p:extLst>
      <p:ext uri="{BB962C8B-B14F-4D97-AF65-F5344CB8AC3E}">
        <p14:creationId xmlns:p14="http://schemas.microsoft.com/office/powerpoint/2010/main" val="105961564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68073"/>
            <a:ext cx="8229600" cy="2970620"/>
          </a:xfrm>
        </p:spPr>
        <p:txBody>
          <a:bodyPr>
            <a:normAutofit fontScale="90000"/>
          </a:bodyPr>
          <a:lstStyle/>
          <a:p>
            <a:r>
              <a:rPr lang="en-US" dirty="0" smtClean="0"/>
              <a:t>“Exploration” because we really know very little with regard to neurobiology and its relation to the workings of our mind.</a:t>
            </a:r>
            <a:br>
              <a:rPr lang="en-US" dirty="0" smtClean="0"/>
            </a:br>
            <a:r>
              <a:rPr lang="en-US" dirty="0"/>
              <a:t/>
            </a:r>
            <a:br>
              <a:rPr lang="en-US" dirty="0"/>
            </a:br>
            <a:r>
              <a:rPr lang="en-US" dirty="0" smtClean="0"/>
              <a:t>Yet what we are beginning to discover provides some clues that may help explain why MI works.</a:t>
            </a:r>
            <a:endParaRPr lang="en-US" dirty="0"/>
          </a:p>
        </p:txBody>
      </p:sp>
    </p:spTree>
    <p:extLst>
      <p:ext uri="{BB962C8B-B14F-4D97-AF65-F5344CB8AC3E}">
        <p14:creationId xmlns:p14="http://schemas.microsoft.com/office/powerpoint/2010/main" val="266244996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6" y="263526"/>
            <a:ext cx="8042275" cy="1336675"/>
          </a:xfrm>
        </p:spPr>
        <p:txBody>
          <a:bodyPr/>
          <a:lstStyle/>
          <a:p>
            <a:r>
              <a:rPr lang="en-US" sz="3600" b="1" dirty="0" smtClean="0"/>
              <a:t>Ambivalence resolved by increased Neural Integration?</a:t>
            </a:r>
            <a:endParaRPr lang="en-US" sz="3600" b="1" dirty="0"/>
          </a:p>
        </p:txBody>
      </p:sp>
      <p:sp>
        <p:nvSpPr>
          <p:cNvPr id="3" name="Content Placeholder 2"/>
          <p:cNvSpPr>
            <a:spLocks noGrp="1"/>
          </p:cNvSpPr>
          <p:nvPr>
            <p:ph idx="1"/>
          </p:nvPr>
        </p:nvSpPr>
        <p:spPr>
          <a:xfrm>
            <a:off x="304801" y="1905000"/>
            <a:ext cx="8610600" cy="4953000"/>
          </a:xfrm>
        </p:spPr>
        <p:txBody>
          <a:bodyPr>
            <a:normAutofit/>
          </a:bodyPr>
          <a:lstStyle/>
          <a:p>
            <a:r>
              <a:rPr lang="en-US" sz="2600" b="1" dirty="0" smtClean="0"/>
              <a:t>Horizontal Integration:  </a:t>
            </a:r>
          </a:p>
          <a:p>
            <a:pPr marL="349250" lvl="1" indent="0">
              <a:buNone/>
            </a:pPr>
            <a:r>
              <a:rPr lang="en-US" sz="2600" dirty="0" smtClean="0"/>
              <a:t>Left-Hemisphere = Logical, analytical, verbal (motor: R-side). </a:t>
            </a:r>
          </a:p>
          <a:p>
            <a:pPr marL="349250" lvl="1" indent="0">
              <a:buNone/>
            </a:pPr>
            <a:r>
              <a:rPr lang="en-US" sz="2600" dirty="0" smtClean="0"/>
              <a:t>Right-Hemisphere = Limbic/emotions, creative, non-verbal, social, face recognition (motor: L-side).</a:t>
            </a:r>
          </a:p>
          <a:p>
            <a:pPr marL="349250" lvl="1" indent="0">
              <a:buNone/>
            </a:pPr>
            <a:endParaRPr lang="en-US" sz="2600" dirty="0"/>
          </a:p>
          <a:p>
            <a:r>
              <a:rPr lang="en-US" sz="2600" b="1" dirty="0" smtClean="0"/>
              <a:t>Vertical Integration:</a:t>
            </a:r>
          </a:p>
          <a:p>
            <a:pPr marL="349250" lvl="1" indent="0">
              <a:buNone/>
            </a:pPr>
            <a:r>
              <a:rPr lang="en-US" sz="2600" dirty="0" smtClean="0"/>
              <a:t>Pre-frontal Cortex to Brain Stem &amp; Cerebellum</a:t>
            </a:r>
          </a:p>
          <a:p>
            <a:pPr marL="349250" lvl="1" indent="0">
              <a:buNone/>
            </a:pPr>
            <a:r>
              <a:rPr lang="en-US" sz="2600" dirty="0" smtClean="0"/>
              <a:t>Connects to survival, safety, coordination, stress, fight or flight response.</a:t>
            </a:r>
            <a:endParaRPr lang="en-US" sz="2600" dirty="0"/>
          </a:p>
        </p:txBody>
      </p:sp>
    </p:spTree>
    <p:extLst>
      <p:ext uri="{BB962C8B-B14F-4D97-AF65-F5344CB8AC3E}">
        <p14:creationId xmlns:p14="http://schemas.microsoft.com/office/powerpoint/2010/main" val="274167663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88547"/>
            <a:ext cx="8229600" cy="903814"/>
          </a:xfrm>
        </p:spPr>
        <p:txBody>
          <a:bodyPr>
            <a:normAutofit fontScale="90000"/>
          </a:bodyPr>
          <a:lstStyle/>
          <a:p>
            <a:pPr lvl="0"/>
            <a:r>
              <a:rPr lang="en-US" b="1" dirty="0" smtClean="0">
                <a:solidFill>
                  <a:srgbClr val="008000"/>
                </a:solidFill>
              </a:rPr>
              <a:t>Self-</a:t>
            </a:r>
            <a:r>
              <a:rPr lang="en-US" b="1" dirty="0">
                <a:solidFill>
                  <a:srgbClr val="008000"/>
                </a:solidFill>
              </a:rPr>
              <a:t>N</a:t>
            </a:r>
            <a:r>
              <a:rPr lang="en-US" b="1" dirty="0" smtClean="0">
                <a:solidFill>
                  <a:srgbClr val="008000"/>
                </a:solidFill>
              </a:rPr>
              <a:t>arratives</a:t>
            </a:r>
            <a:br>
              <a:rPr lang="en-US" b="1" dirty="0" smtClean="0">
                <a:solidFill>
                  <a:srgbClr val="008000"/>
                </a:solidFill>
              </a:rPr>
            </a:br>
            <a:endParaRPr lang="en-US" dirty="0"/>
          </a:p>
        </p:txBody>
      </p:sp>
      <p:sp>
        <p:nvSpPr>
          <p:cNvPr id="3" name="Content Placeholder 2"/>
          <p:cNvSpPr>
            <a:spLocks noGrp="1"/>
          </p:cNvSpPr>
          <p:nvPr>
            <p:ph idx="1"/>
          </p:nvPr>
        </p:nvSpPr>
        <p:spPr>
          <a:xfrm>
            <a:off x="534263" y="1466220"/>
            <a:ext cx="8229600" cy="3258874"/>
          </a:xfrm>
        </p:spPr>
        <p:txBody>
          <a:bodyPr>
            <a:noAutofit/>
          </a:bodyPr>
          <a:lstStyle/>
          <a:p>
            <a:pPr marL="0" indent="0">
              <a:buNone/>
            </a:pPr>
            <a:r>
              <a:rPr lang="en-US" sz="3800" dirty="0"/>
              <a:t>T</a:t>
            </a:r>
            <a:r>
              <a:rPr lang="en-US" sz="3800" dirty="0" smtClean="0"/>
              <a:t>he </a:t>
            </a:r>
            <a:r>
              <a:rPr lang="en-US" sz="3800" dirty="0"/>
              <a:t>act of telling one’s story, </a:t>
            </a:r>
            <a:r>
              <a:rPr lang="en-US" sz="3800" dirty="0" smtClean="0"/>
              <a:t>self-narratives, as </a:t>
            </a:r>
            <a:r>
              <a:rPr lang="en-US" sz="3800" dirty="0"/>
              <a:t>done in the evoking process of MI, encourages neural integration and coherence, leading to facilitating decisions leading to more resilient happier </a:t>
            </a:r>
            <a:r>
              <a:rPr lang="en-US" sz="3800" dirty="0" smtClean="0"/>
              <a:t>individuals.</a:t>
            </a:r>
            <a:endParaRPr lang="en-US" sz="3800" dirty="0"/>
          </a:p>
        </p:txBody>
      </p:sp>
    </p:spTree>
    <p:extLst>
      <p:ext uri="{BB962C8B-B14F-4D97-AF65-F5344CB8AC3E}">
        <p14:creationId xmlns:p14="http://schemas.microsoft.com/office/powerpoint/2010/main" val="354964802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844" y="732823"/>
            <a:ext cx="8494047" cy="5299227"/>
          </a:xfrm>
        </p:spPr>
        <p:txBody>
          <a:bodyPr>
            <a:normAutofit/>
          </a:bodyPr>
          <a:lstStyle/>
          <a:p>
            <a:r>
              <a:rPr lang="en-US" dirty="0" smtClean="0"/>
              <a:t>A coherent narrative requires that the left and the right are linked (Corpus Callosum)</a:t>
            </a:r>
            <a:br>
              <a:rPr lang="en-US" dirty="0" smtClean="0"/>
            </a:br>
            <a:r>
              <a:rPr lang="en-US" dirty="0" smtClean="0"/>
              <a:t>allowing the person to becoming less rigid and chaotic by bringing the two into balance facilitating decisions to change.</a:t>
            </a:r>
            <a:endParaRPr lang="en-US" dirty="0"/>
          </a:p>
        </p:txBody>
      </p:sp>
    </p:spTree>
    <p:extLst>
      <p:ext uri="{BB962C8B-B14F-4D97-AF65-F5344CB8AC3E}">
        <p14:creationId xmlns:p14="http://schemas.microsoft.com/office/powerpoint/2010/main" val="3839065557"/>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Reflective Listening </a:t>
            </a:r>
            <a:endParaRPr lang="en-US" dirty="0"/>
          </a:p>
        </p:txBody>
      </p:sp>
      <p:sp>
        <p:nvSpPr>
          <p:cNvPr id="3" name="Content Placeholder 2"/>
          <p:cNvSpPr>
            <a:spLocks noGrp="1"/>
          </p:cNvSpPr>
          <p:nvPr>
            <p:ph idx="1"/>
          </p:nvPr>
        </p:nvSpPr>
        <p:spPr/>
        <p:txBody>
          <a:bodyPr/>
          <a:lstStyle/>
          <a:p>
            <a:pPr marL="0" indent="0">
              <a:buNone/>
            </a:pPr>
            <a:r>
              <a:rPr lang="en-US" dirty="0"/>
              <a:t>Helping the person to reflect their reality (thoughts and feelings) can bring coherence.  It can help transform raw emotions/memories from the right and link them to explicit memories of facts in the left.  Creating connection so they do not become intrusive emotions and instead a coherent narrative of who they are and who they want to be.</a:t>
            </a:r>
          </a:p>
        </p:txBody>
      </p:sp>
    </p:spTree>
    <p:extLst>
      <p:ext uri="{BB962C8B-B14F-4D97-AF65-F5344CB8AC3E}">
        <p14:creationId xmlns:p14="http://schemas.microsoft.com/office/powerpoint/2010/main" val="691323526"/>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1475145"/>
            <a:ext cx="8042275" cy="4916269"/>
          </a:xfrm>
        </p:spPr>
        <p:txBody>
          <a:bodyPr>
            <a:noAutofit/>
          </a:bodyPr>
          <a:lstStyle/>
          <a:p>
            <a:pPr marL="0" indent="0">
              <a:lnSpc>
                <a:spcPct val="120000"/>
              </a:lnSpc>
              <a:buNone/>
            </a:pPr>
            <a:r>
              <a:rPr lang="en-US" sz="2700" dirty="0" smtClean="0"/>
              <a:t>“Telling </a:t>
            </a:r>
            <a:r>
              <a:rPr lang="en-US" sz="2700" dirty="0"/>
              <a:t>a story is the linear telling of a sequence of events involving the left hemisphere’s linguistic, logical, linear diver to explain the cause-effect relationship of things in life.  The ability to understand our mental lives are predominately right-sided affairs, suggesting  that to tell a coherent story of our lives we need collaboration between these two differentiated, lateralize ways of seeing and being in the world</a:t>
            </a:r>
            <a:r>
              <a:rPr lang="en-US" sz="2700" dirty="0" smtClean="0"/>
              <a:t>.” Creating the connections necessary for a </a:t>
            </a:r>
            <a:r>
              <a:rPr lang="en-US" sz="2700" dirty="0"/>
              <a:t>coherent narrative of who we are and want to be</a:t>
            </a:r>
            <a:r>
              <a:rPr lang="en-US" sz="2700" dirty="0" smtClean="0"/>
              <a:t>.</a:t>
            </a:r>
            <a:endParaRPr lang="en-US" sz="2700" dirty="0"/>
          </a:p>
        </p:txBody>
      </p:sp>
      <p:sp>
        <p:nvSpPr>
          <p:cNvPr id="4" name="TextBox 3"/>
          <p:cNvSpPr txBox="1"/>
          <p:nvPr/>
        </p:nvSpPr>
        <p:spPr>
          <a:xfrm>
            <a:off x="609600" y="6440269"/>
            <a:ext cx="7924800" cy="646331"/>
          </a:xfrm>
          <a:prstGeom prst="rect">
            <a:avLst/>
          </a:prstGeom>
          <a:noFill/>
        </p:spPr>
        <p:txBody>
          <a:bodyPr wrap="square" rtlCol="0">
            <a:spAutoFit/>
          </a:bodyPr>
          <a:lstStyle/>
          <a:p>
            <a:r>
              <a:rPr lang="en-US" dirty="0" err="1"/>
              <a:t>Seigel</a:t>
            </a:r>
            <a:r>
              <a:rPr lang="en-US" dirty="0"/>
              <a:t>, Daniel (2009). The Developing Mind, p. </a:t>
            </a:r>
            <a:r>
              <a:rPr lang="en-US" dirty="0" smtClean="0"/>
              <a:t>383.</a:t>
            </a:r>
            <a:endParaRPr lang="en-US" dirty="0"/>
          </a:p>
          <a:p>
            <a:endParaRPr lang="en-US" dirty="0"/>
          </a:p>
        </p:txBody>
      </p:sp>
      <p:sp>
        <p:nvSpPr>
          <p:cNvPr id="5" name="TextBox 4"/>
          <p:cNvSpPr txBox="1"/>
          <p:nvPr/>
        </p:nvSpPr>
        <p:spPr>
          <a:xfrm>
            <a:off x="457200" y="381000"/>
            <a:ext cx="8153400" cy="1015663"/>
          </a:xfrm>
          <a:prstGeom prst="rect">
            <a:avLst/>
          </a:prstGeom>
          <a:noFill/>
        </p:spPr>
        <p:txBody>
          <a:bodyPr wrap="square" rtlCol="0">
            <a:spAutoFit/>
          </a:bodyPr>
          <a:lstStyle/>
          <a:p>
            <a:pPr algn="ctr"/>
            <a:r>
              <a:rPr lang="en-US" sz="3000" b="1" dirty="0" smtClean="0">
                <a:solidFill>
                  <a:srgbClr val="000000"/>
                </a:solidFill>
                <a:latin typeface="News Gothic MT"/>
                <a:cs typeface="News Gothic MT"/>
              </a:rPr>
              <a:t>MI is a process of helping the person tell their stories in relation to change…</a:t>
            </a:r>
            <a:endParaRPr lang="en-US" sz="3000" b="1" dirty="0">
              <a:solidFill>
                <a:srgbClr val="000000"/>
              </a:solidFill>
              <a:latin typeface="News Gothic MT"/>
              <a:cs typeface="News Gothic MT"/>
            </a:endParaRPr>
          </a:p>
        </p:txBody>
      </p:sp>
    </p:spTree>
    <p:extLst>
      <p:ext uri="{BB962C8B-B14F-4D97-AF65-F5344CB8AC3E}">
        <p14:creationId xmlns:p14="http://schemas.microsoft.com/office/powerpoint/2010/main" val="3044663971"/>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584200"/>
            <a:ext cx="8229600" cy="5359400"/>
          </a:xfrm>
        </p:spPr>
        <p:txBody>
          <a:bodyPr>
            <a:normAutofit fontScale="92500"/>
          </a:bodyPr>
          <a:lstStyle/>
          <a:p>
            <a:pPr marL="0" indent="0">
              <a:buNone/>
            </a:pPr>
            <a:r>
              <a:rPr lang="en-US" sz="4000" b="1" dirty="0" smtClean="0"/>
              <a:t>“The mind is defined a process that regulates the flow of energy and information.”</a:t>
            </a:r>
          </a:p>
          <a:p>
            <a:pPr marL="0" indent="0">
              <a:buNone/>
            </a:pPr>
            <a:r>
              <a:rPr lang="en-US" sz="3800" dirty="0" smtClean="0"/>
              <a:t>“The view that the mind is just the activity of the brain is only part of the story… the mind uses the brain to create itself.  In fact, the mind…cannot only use its own activity to create itself it can actually change the structure of the brain.”    Daniel Siegel</a:t>
            </a:r>
            <a:endParaRPr lang="en-US" sz="3800" dirty="0"/>
          </a:p>
        </p:txBody>
      </p:sp>
    </p:spTree>
    <p:extLst>
      <p:ext uri="{BB962C8B-B14F-4D97-AF65-F5344CB8AC3E}">
        <p14:creationId xmlns:p14="http://schemas.microsoft.com/office/powerpoint/2010/main" val="52652599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96773"/>
            <a:ext cx="8457818" cy="1142154"/>
          </a:xfrm>
        </p:spPr>
        <p:txBody>
          <a:bodyPr>
            <a:normAutofit fontScale="90000"/>
          </a:bodyPr>
          <a:lstStyle/>
          <a:p>
            <a:pPr lvl="0"/>
            <a:r>
              <a:rPr lang="en-US" b="1" dirty="0" smtClean="0">
                <a:solidFill>
                  <a:srgbClr val="008000"/>
                </a:solidFill>
              </a:rPr>
              <a:t>Reflective vs. Reflexive Brain Processes</a:t>
            </a:r>
            <a:r>
              <a:rPr lang="en-US" dirty="0" smtClean="0"/>
              <a:t/>
            </a:r>
            <a:br>
              <a:rPr lang="en-US" dirty="0" smtClean="0"/>
            </a:br>
            <a:endParaRPr lang="en-US" dirty="0"/>
          </a:p>
        </p:txBody>
      </p:sp>
      <p:sp>
        <p:nvSpPr>
          <p:cNvPr id="3" name="Content Placeholder 2"/>
          <p:cNvSpPr>
            <a:spLocks noGrp="1"/>
          </p:cNvSpPr>
          <p:nvPr>
            <p:ph idx="1"/>
          </p:nvPr>
        </p:nvSpPr>
        <p:spPr>
          <a:xfrm>
            <a:off x="457200" y="1319081"/>
            <a:ext cx="8229600" cy="4807082"/>
          </a:xfrm>
        </p:spPr>
        <p:txBody>
          <a:bodyPr>
            <a:normAutofit/>
          </a:bodyPr>
          <a:lstStyle/>
          <a:p>
            <a:pPr marL="0" indent="0">
              <a:buNone/>
            </a:pPr>
            <a:r>
              <a:rPr lang="en-US" sz="3800" dirty="0" smtClean="0"/>
              <a:t>MI </a:t>
            </a:r>
            <a:r>
              <a:rPr lang="en-US" sz="3800" dirty="0"/>
              <a:t>conversations help change the energy saving reflexive processes of the brain (i.e. like habits involving the reward circuitry) into the reflective process involving executive functioning.</a:t>
            </a:r>
            <a:br>
              <a:rPr lang="en-US" sz="3800" dirty="0"/>
            </a:br>
            <a:endParaRPr lang="en-US" sz="3800" dirty="0"/>
          </a:p>
        </p:txBody>
      </p:sp>
    </p:spTree>
    <p:extLst>
      <p:ext uri="{BB962C8B-B14F-4D97-AF65-F5344CB8AC3E}">
        <p14:creationId xmlns:p14="http://schemas.microsoft.com/office/powerpoint/2010/main" val="345567801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Closed Fist Activity </a:t>
            </a:r>
            <a:br>
              <a:rPr lang="en-US" b="1" dirty="0" smtClean="0"/>
            </a:br>
            <a:endParaRPr lang="en-US" dirty="0"/>
          </a:p>
        </p:txBody>
      </p:sp>
      <p:sp>
        <p:nvSpPr>
          <p:cNvPr id="3" name="Content Placeholder 2"/>
          <p:cNvSpPr>
            <a:spLocks noGrp="1"/>
          </p:cNvSpPr>
          <p:nvPr>
            <p:ph idx="1"/>
          </p:nvPr>
        </p:nvSpPr>
        <p:spPr>
          <a:xfrm>
            <a:off x="457200" y="1316096"/>
            <a:ext cx="8229600" cy="5117841"/>
          </a:xfrm>
        </p:spPr>
        <p:txBody>
          <a:bodyPr>
            <a:normAutofit fontScale="77500" lnSpcReduction="20000"/>
          </a:bodyPr>
          <a:lstStyle/>
          <a:p>
            <a:pPr lvl="0"/>
            <a:r>
              <a:rPr lang="en-US" dirty="0" smtClean="0"/>
              <a:t>Pair </a:t>
            </a:r>
            <a:r>
              <a:rPr lang="en-US" dirty="0"/>
              <a:t>the group up and decide who is person 1 and who is person 2.</a:t>
            </a:r>
          </a:p>
          <a:p>
            <a:pPr lvl="0"/>
            <a:r>
              <a:rPr lang="en-US" dirty="0"/>
              <a:t>Have person 1 close their fist and remind them that “that is your fist and you will do with it what you want to do with it.”</a:t>
            </a:r>
          </a:p>
          <a:p>
            <a:pPr lvl="0"/>
            <a:r>
              <a:rPr lang="en-US" dirty="0"/>
              <a:t>Tell the persons #2 that their task is to get person #1 to open their fist by only using conversation, no bribes, promises or use of force to open their fist </a:t>
            </a:r>
            <a:r>
              <a:rPr lang="en-US" dirty="0" smtClean="0"/>
              <a:t>allowed</a:t>
            </a:r>
            <a:r>
              <a:rPr lang="en-US" dirty="0"/>
              <a:t> </a:t>
            </a:r>
            <a:r>
              <a:rPr lang="en-US" dirty="0" smtClean="0"/>
              <a:t>for about 2 </a:t>
            </a:r>
            <a:r>
              <a:rPr lang="en-US" dirty="0"/>
              <a:t>minutes.</a:t>
            </a:r>
          </a:p>
          <a:p>
            <a:r>
              <a:rPr lang="en-US" dirty="0"/>
              <a:t>Debrief:  Autonomy is a psychological need of all humans at all ages. According to Self-Determination Theory Competence and Relatedness are the other two psychological needs of all humans.  Motivational Interviewing helps people meet these needs as they think about behavior change</a:t>
            </a:r>
            <a:r>
              <a:rPr lang="en-US" dirty="0" smtClean="0"/>
              <a:t>.</a:t>
            </a:r>
            <a:endParaRPr lang="en-US" dirty="0"/>
          </a:p>
        </p:txBody>
      </p:sp>
    </p:spTree>
    <p:extLst>
      <p:ext uri="{BB962C8B-B14F-4D97-AF65-F5344CB8AC3E}">
        <p14:creationId xmlns:p14="http://schemas.microsoft.com/office/powerpoint/2010/main" val="86767805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Folded Arms/Folded Legs Activity</a:t>
            </a:r>
            <a:endParaRPr lang="en-US" dirty="0"/>
          </a:p>
        </p:txBody>
      </p:sp>
      <p:sp>
        <p:nvSpPr>
          <p:cNvPr id="3" name="Content Placeholder 2"/>
          <p:cNvSpPr>
            <a:spLocks noGrp="1"/>
          </p:cNvSpPr>
          <p:nvPr>
            <p:ph idx="1"/>
          </p:nvPr>
        </p:nvSpPr>
        <p:spPr>
          <a:xfrm>
            <a:off x="457200" y="1435581"/>
            <a:ext cx="8229600" cy="5257800"/>
          </a:xfrm>
        </p:spPr>
        <p:txBody>
          <a:bodyPr>
            <a:normAutofit fontScale="85000" lnSpcReduction="10000"/>
          </a:bodyPr>
          <a:lstStyle/>
          <a:p>
            <a:r>
              <a:rPr lang="en-US" dirty="0" smtClean="0"/>
              <a:t>Fold your arms in a comfortable way</a:t>
            </a:r>
          </a:p>
          <a:p>
            <a:r>
              <a:rPr lang="en-US" dirty="0" smtClean="0"/>
              <a:t>Relax</a:t>
            </a:r>
          </a:p>
          <a:p>
            <a:r>
              <a:rPr lang="en-US" dirty="0" smtClean="0"/>
              <a:t>Fold your legs in a comfortable way</a:t>
            </a:r>
          </a:p>
          <a:p>
            <a:r>
              <a:rPr lang="en-US" dirty="0" smtClean="0"/>
              <a:t>Relax</a:t>
            </a:r>
          </a:p>
          <a:p>
            <a:r>
              <a:rPr lang="en-US" dirty="0" smtClean="0"/>
              <a:t>Fold your arms in the opposite way</a:t>
            </a:r>
          </a:p>
          <a:p>
            <a:r>
              <a:rPr lang="en-US" dirty="0"/>
              <a:t>Relax</a:t>
            </a:r>
          </a:p>
          <a:p>
            <a:r>
              <a:rPr lang="en-US" dirty="0" smtClean="0"/>
              <a:t>Fold your legs in the opposite way</a:t>
            </a:r>
          </a:p>
          <a:p>
            <a:pPr marL="0" indent="0">
              <a:buNone/>
            </a:pPr>
            <a:r>
              <a:rPr lang="en-US" dirty="0" smtClean="0"/>
              <a:t>TASK </a:t>
            </a:r>
          </a:p>
          <a:p>
            <a:pPr marL="0" indent="0">
              <a:buNone/>
            </a:pPr>
            <a:r>
              <a:rPr lang="en-US" dirty="0" smtClean="0"/>
              <a:t>For the duration of the workshop what would it take to try to only fold your extremities in the second positions?  Optional challenge: Say “oops” when you catch yourself getting in the wrong position.</a:t>
            </a:r>
          </a:p>
          <a:p>
            <a:endParaRPr lang="en-US" dirty="0"/>
          </a:p>
        </p:txBody>
      </p:sp>
    </p:spTree>
    <p:extLst>
      <p:ext uri="{BB962C8B-B14F-4D97-AF65-F5344CB8AC3E}">
        <p14:creationId xmlns:p14="http://schemas.microsoft.com/office/powerpoint/2010/main" val="401835260"/>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274638"/>
            <a:ext cx="8966200" cy="639762"/>
          </a:xfrm>
        </p:spPr>
        <p:txBody>
          <a:bodyPr>
            <a:noAutofit/>
          </a:bodyPr>
          <a:lstStyle/>
          <a:p>
            <a:r>
              <a:rPr lang="en-US" sz="3800" dirty="0" smtClean="0"/>
              <a:t>Reflexive vs. Reflective Response Systems</a:t>
            </a:r>
            <a:endParaRPr lang="en-US" sz="3800" dirty="0"/>
          </a:p>
        </p:txBody>
      </p:sp>
      <p:pic>
        <p:nvPicPr>
          <p:cNvPr id="6" name="Content Placeholder 5"/>
          <p:cNvPicPr>
            <a:picLocks noGrp="1" noChangeAspect="1"/>
          </p:cNvPicPr>
          <p:nvPr>
            <p:ph idx="1"/>
          </p:nvPr>
        </p:nvPicPr>
        <p:blipFill>
          <a:blip r:embed="rId2"/>
          <a:srcRect t="4085" b="4085"/>
          <a:stretch>
            <a:fillRect/>
          </a:stretch>
        </p:blipFill>
        <p:spPr>
          <a:xfrm>
            <a:off x="457200" y="914400"/>
            <a:ext cx="8229600" cy="5765800"/>
          </a:xfrm>
        </p:spPr>
      </p:pic>
    </p:spTree>
    <p:extLst>
      <p:ext uri="{BB962C8B-B14F-4D97-AF65-F5344CB8AC3E}">
        <p14:creationId xmlns:p14="http://schemas.microsoft.com/office/powerpoint/2010/main" val="3901249466"/>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Workshop Format</a:t>
            </a:r>
            <a:endParaRPr lang="en-US" dirty="0"/>
          </a:p>
        </p:txBody>
      </p:sp>
      <p:sp>
        <p:nvSpPr>
          <p:cNvPr id="3" name="Content Placeholder 2"/>
          <p:cNvSpPr>
            <a:spLocks noGrp="1"/>
          </p:cNvSpPr>
          <p:nvPr>
            <p:ph idx="1"/>
          </p:nvPr>
        </p:nvSpPr>
        <p:spPr>
          <a:xfrm>
            <a:off x="457200" y="1478065"/>
            <a:ext cx="8229600" cy="5257800"/>
          </a:xfrm>
        </p:spPr>
        <p:txBody>
          <a:bodyPr>
            <a:normAutofit fontScale="85000" lnSpcReduction="10000"/>
          </a:bodyPr>
          <a:lstStyle/>
          <a:p>
            <a:r>
              <a:rPr lang="en-US" dirty="0" smtClean="0"/>
              <a:t>Choice—You choose your level of participation  involving participating in experiential </a:t>
            </a:r>
            <a:r>
              <a:rPr lang="en-US" dirty="0"/>
              <a:t>activities </a:t>
            </a:r>
            <a:r>
              <a:rPr lang="en-US" dirty="0" smtClean="0"/>
              <a:t>(from active to observer)</a:t>
            </a:r>
          </a:p>
          <a:p>
            <a:r>
              <a:rPr lang="en-US" dirty="0" smtClean="0"/>
              <a:t>Experience before label—Experiences (activities) are </a:t>
            </a:r>
            <a:r>
              <a:rPr lang="en-US" dirty="0"/>
              <a:t>intended to enhance understanding of the concepts presented.  </a:t>
            </a:r>
            <a:endParaRPr lang="en-US" dirty="0" smtClean="0"/>
          </a:p>
          <a:p>
            <a:r>
              <a:rPr lang="en-US" dirty="0" smtClean="0"/>
              <a:t>Multimodal—Combining activities with slides is intended </a:t>
            </a:r>
            <a:r>
              <a:rPr lang="en-US" dirty="0"/>
              <a:t>to help visualize the concepts </a:t>
            </a:r>
            <a:r>
              <a:rPr lang="en-US" dirty="0" smtClean="0"/>
              <a:t>in explaining basic brain </a:t>
            </a:r>
            <a:r>
              <a:rPr lang="en-US" dirty="0"/>
              <a:t>physiology and neurobiological processes.  </a:t>
            </a:r>
            <a:endParaRPr lang="en-US" dirty="0" smtClean="0"/>
          </a:p>
          <a:p>
            <a:r>
              <a:rPr lang="en-US" dirty="0" smtClean="0"/>
              <a:t>Meaning making—Discussion </a:t>
            </a:r>
            <a:r>
              <a:rPr lang="en-US" dirty="0"/>
              <a:t>and sharing </a:t>
            </a:r>
            <a:r>
              <a:rPr lang="en-US" dirty="0" smtClean="0"/>
              <a:t>is encouraged including if this neuroscience understanding might be valuable to including in </a:t>
            </a:r>
            <a:r>
              <a:rPr lang="en-US" dirty="0"/>
              <a:t>MI workshops. </a:t>
            </a:r>
          </a:p>
          <a:p>
            <a:pPr marL="0" indent="0">
              <a:buNone/>
            </a:pPr>
            <a:endParaRPr lang="en-US" dirty="0"/>
          </a:p>
        </p:txBody>
      </p:sp>
    </p:spTree>
    <p:extLst>
      <p:ext uri="{BB962C8B-B14F-4D97-AF65-F5344CB8AC3E}">
        <p14:creationId xmlns:p14="http://schemas.microsoft.com/office/powerpoint/2010/main" val="728241411"/>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0438"/>
            <a:ext cx="8229600" cy="4602162"/>
          </a:xfrm>
        </p:spPr>
        <p:txBody>
          <a:bodyPr>
            <a:normAutofit fontScale="90000"/>
          </a:bodyPr>
          <a:lstStyle/>
          <a:p>
            <a:r>
              <a:rPr lang="en-US" dirty="0" smtClean="0">
                <a:solidFill>
                  <a:srgbClr val="660066"/>
                </a:solidFill>
              </a:rPr>
              <a:t>Reflexive System </a:t>
            </a:r>
            <a:r>
              <a:rPr lang="en-US" dirty="0" smtClean="0"/>
              <a:t>= Autopilot</a:t>
            </a:r>
            <a:br>
              <a:rPr lang="en-US" dirty="0" smtClean="0"/>
            </a:br>
            <a:r>
              <a:rPr lang="en-US" dirty="0" smtClean="0"/>
              <a:t>(autonomic nervous system; reward circuitry, sub-conscious routines) </a:t>
            </a:r>
            <a:br>
              <a:rPr lang="en-US" dirty="0" smtClean="0"/>
            </a:br>
            <a:r>
              <a:rPr lang="en-US" dirty="0" smtClean="0"/>
              <a:t>i.e. </a:t>
            </a:r>
            <a:r>
              <a:rPr lang="en-US" dirty="0"/>
              <a:t>f</a:t>
            </a:r>
            <a:r>
              <a:rPr lang="en-US" dirty="0" smtClean="0"/>
              <a:t>ight-flight-freeze</a:t>
            </a:r>
            <a:br>
              <a:rPr lang="en-US" dirty="0" smtClean="0"/>
            </a:br>
            <a:r>
              <a:rPr lang="en-US" dirty="0"/>
              <a:t/>
            </a:r>
            <a:br>
              <a:rPr lang="en-US" dirty="0"/>
            </a:br>
            <a:r>
              <a:rPr lang="en-US" dirty="0" smtClean="0">
                <a:solidFill>
                  <a:srgbClr val="3366FF"/>
                </a:solidFill>
              </a:rPr>
              <a:t>Reflective System </a:t>
            </a:r>
            <a:r>
              <a:rPr lang="en-US" dirty="0" smtClean="0"/>
              <a:t>= Intentional</a:t>
            </a:r>
            <a:br>
              <a:rPr lang="en-US" dirty="0" smtClean="0"/>
            </a:br>
            <a:r>
              <a:rPr lang="en-US" dirty="0" smtClean="0"/>
              <a:t>(executive functioning/PFC, allows for willful response to threats, rewarding actions, thought processes)</a:t>
            </a:r>
            <a:endParaRPr lang="en-US" dirty="0"/>
          </a:p>
        </p:txBody>
      </p:sp>
    </p:spTree>
    <p:extLst>
      <p:ext uri="{BB962C8B-B14F-4D97-AF65-F5344CB8AC3E}">
        <p14:creationId xmlns:p14="http://schemas.microsoft.com/office/powerpoint/2010/main" val="177134652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a:bodyPr>
          <a:lstStyle/>
          <a:p>
            <a:r>
              <a:rPr lang="en-US" dirty="0" smtClean="0"/>
              <a:t>Automatic response, like pharyngeal reflex for swallowing.</a:t>
            </a:r>
          </a:p>
          <a:p>
            <a:r>
              <a:rPr lang="en-US" dirty="0" smtClean="0"/>
              <a:t>Doing things done repeatedly </a:t>
            </a:r>
            <a:r>
              <a:rPr lang="en-US" dirty="0"/>
              <a:t>without </a:t>
            </a:r>
            <a:r>
              <a:rPr lang="en-US" dirty="0" smtClean="0"/>
              <a:t>thought</a:t>
            </a:r>
          </a:p>
          <a:p>
            <a:r>
              <a:rPr lang="en-US" dirty="0" smtClean="0"/>
              <a:t>Responding to danger or threats</a:t>
            </a:r>
          </a:p>
          <a:p>
            <a:r>
              <a:rPr lang="en-US" dirty="0" smtClean="0"/>
              <a:t>Going for those chips without thinking!</a:t>
            </a:r>
          </a:p>
          <a:p>
            <a:r>
              <a:rPr lang="en-US" dirty="0" smtClean="0"/>
              <a:t>This system saves energy in the brain</a:t>
            </a:r>
          </a:p>
        </p:txBody>
      </p:sp>
      <p:sp>
        <p:nvSpPr>
          <p:cNvPr id="5" name="TextBox 4"/>
          <p:cNvSpPr txBox="1"/>
          <p:nvPr/>
        </p:nvSpPr>
        <p:spPr>
          <a:xfrm>
            <a:off x="457200" y="558800"/>
            <a:ext cx="8229600" cy="646331"/>
          </a:xfrm>
          <a:prstGeom prst="rect">
            <a:avLst/>
          </a:prstGeom>
          <a:noFill/>
        </p:spPr>
        <p:txBody>
          <a:bodyPr wrap="square" rtlCol="0">
            <a:spAutoFit/>
          </a:bodyPr>
          <a:lstStyle/>
          <a:p>
            <a:pPr algn="ctr"/>
            <a:r>
              <a:rPr lang="en-US" sz="3600" dirty="0" smtClean="0"/>
              <a:t>Reflexive Processes</a:t>
            </a:r>
            <a:endParaRPr lang="en-US" sz="3600" dirty="0"/>
          </a:p>
        </p:txBody>
      </p:sp>
    </p:spTree>
    <p:extLst>
      <p:ext uri="{BB962C8B-B14F-4D97-AF65-F5344CB8AC3E}">
        <p14:creationId xmlns:p14="http://schemas.microsoft.com/office/powerpoint/2010/main" val="15567133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p:txBody>
          <a:bodyPr>
            <a:normAutofit lnSpcReduction="10000"/>
          </a:bodyPr>
          <a:lstStyle/>
          <a:p>
            <a:r>
              <a:rPr lang="en-US" dirty="0" smtClean="0"/>
              <a:t>Abstract Thinking</a:t>
            </a:r>
          </a:p>
          <a:p>
            <a:r>
              <a:rPr lang="en-US" dirty="0" smtClean="0"/>
              <a:t>Emotional Regulation</a:t>
            </a:r>
          </a:p>
          <a:p>
            <a:r>
              <a:rPr lang="en-US" dirty="0" smtClean="0"/>
              <a:t>Self-Control</a:t>
            </a:r>
          </a:p>
          <a:p>
            <a:r>
              <a:rPr lang="en-US" dirty="0" smtClean="0"/>
              <a:t>Working Memory</a:t>
            </a:r>
          </a:p>
          <a:p>
            <a:r>
              <a:rPr lang="en-US" dirty="0" smtClean="0"/>
              <a:t>Decision-making</a:t>
            </a:r>
          </a:p>
          <a:p>
            <a:r>
              <a:rPr lang="en-US" dirty="0" smtClean="0"/>
              <a:t>Planning</a:t>
            </a:r>
          </a:p>
          <a:p>
            <a:r>
              <a:rPr lang="en-US" dirty="0" smtClean="0"/>
              <a:t>Problem-solving</a:t>
            </a:r>
          </a:p>
          <a:p>
            <a:r>
              <a:rPr lang="en-US" dirty="0" smtClean="0"/>
              <a:t>Goal-setting</a:t>
            </a:r>
          </a:p>
        </p:txBody>
      </p:sp>
      <p:sp>
        <p:nvSpPr>
          <p:cNvPr id="5" name="TextBox 4"/>
          <p:cNvSpPr txBox="1"/>
          <p:nvPr/>
        </p:nvSpPr>
        <p:spPr>
          <a:xfrm>
            <a:off x="457200" y="558800"/>
            <a:ext cx="8229600" cy="646331"/>
          </a:xfrm>
          <a:prstGeom prst="rect">
            <a:avLst/>
          </a:prstGeom>
          <a:noFill/>
        </p:spPr>
        <p:txBody>
          <a:bodyPr wrap="square" rtlCol="0">
            <a:spAutoFit/>
          </a:bodyPr>
          <a:lstStyle/>
          <a:p>
            <a:pPr algn="ctr"/>
            <a:r>
              <a:rPr lang="en-US" sz="3600" dirty="0" smtClean="0"/>
              <a:t>Reflective Processes</a:t>
            </a:r>
            <a:endParaRPr lang="en-US" sz="3600" dirty="0"/>
          </a:p>
        </p:txBody>
      </p:sp>
    </p:spTree>
    <p:extLst>
      <p:ext uri="{BB962C8B-B14F-4D97-AF65-F5344CB8AC3E}">
        <p14:creationId xmlns:p14="http://schemas.microsoft.com/office/powerpoint/2010/main" val="3247544088"/>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Change Talk:  A Reflective Process</a:t>
            </a:r>
            <a:endParaRPr lang="en-US" dirty="0"/>
          </a:p>
        </p:txBody>
      </p:sp>
      <p:sp>
        <p:nvSpPr>
          <p:cNvPr id="3" name="Content Placeholder 2"/>
          <p:cNvSpPr>
            <a:spLocks noGrp="1"/>
          </p:cNvSpPr>
          <p:nvPr>
            <p:ph idx="1"/>
          </p:nvPr>
        </p:nvSpPr>
        <p:spPr/>
        <p:txBody>
          <a:bodyPr>
            <a:normAutofit/>
          </a:bodyPr>
          <a:lstStyle/>
          <a:p>
            <a:r>
              <a:rPr lang="en-US" dirty="0" smtClean="0"/>
              <a:t>Brain scans showed that “change talk” inhibited activation of the reward circuitry, countering the reflexive process of a person with alcohol dependency</a:t>
            </a:r>
            <a:r>
              <a:rPr lang="en-US" dirty="0" smtClean="0"/>
              <a:t>.* </a:t>
            </a:r>
          </a:p>
          <a:p>
            <a:endParaRPr lang="en-US" dirty="0"/>
          </a:p>
          <a:p>
            <a:endParaRPr lang="en-US" dirty="0" smtClean="0"/>
          </a:p>
          <a:p>
            <a:endParaRPr lang="en-US" dirty="0"/>
          </a:p>
          <a:p>
            <a:pPr marL="0" indent="0">
              <a:buNone/>
            </a:pPr>
            <a:r>
              <a:rPr lang="en-US" sz="2500" dirty="0" smtClean="0"/>
              <a:t>*Research</a:t>
            </a:r>
            <a:r>
              <a:rPr lang="en-US" sz="2500" dirty="0" smtClean="0"/>
              <a:t> of Sara Feldstein-Ewing (MINT Member)</a:t>
            </a:r>
            <a:endParaRPr lang="en-US" sz="2500" dirty="0"/>
          </a:p>
        </p:txBody>
      </p:sp>
    </p:spTree>
    <p:extLst>
      <p:ext uri="{BB962C8B-B14F-4D97-AF65-F5344CB8AC3E}">
        <p14:creationId xmlns:p14="http://schemas.microsoft.com/office/powerpoint/2010/main" val="3024469904"/>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rcRect t="1330" b="1330"/>
          <a:stretch>
            <a:fillRect/>
          </a:stretch>
        </p:blipFill>
        <p:spPr>
          <a:xfrm>
            <a:off x="0" y="25400"/>
            <a:ext cx="9144000" cy="6858000"/>
          </a:xfrm>
        </p:spPr>
      </p:pic>
      <p:sp>
        <p:nvSpPr>
          <p:cNvPr id="2" name="TextBox 1"/>
          <p:cNvSpPr txBox="1"/>
          <p:nvPr/>
        </p:nvSpPr>
        <p:spPr>
          <a:xfrm>
            <a:off x="558800" y="5130800"/>
            <a:ext cx="4597400" cy="1569660"/>
          </a:xfrm>
          <a:prstGeom prst="rect">
            <a:avLst/>
          </a:prstGeom>
          <a:noFill/>
        </p:spPr>
        <p:txBody>
          <a:bodyPr wrap="square" rtlCol="0">
            <a:spAutoFit/>
          </a:bodyPr>
          <a:lstStyle/>
          <a:p>
            <a:r>
              <a:rPr lang="en-US" sz="2400" dirty="0" smtClean="0"/>
              <a:t>Important to strengthen connections between the Basal Ganglia and the PFC (up/down neural integration)</a:t>
            </a:r>
            <a:endParaRPr lang="en-US" sz="2400" dirty="0"/>
          </a:p>
        </p:txBody>
      </p:sp>
    </p:spTree>
    <p:extLst>
      <p:ext uri="{BB962C8B-B14F-4D97-AF65-F5344CB8AC3E}">
        <p14:creationId xmlns:p14="http://schemas.microsoft.com/office/powerpoint/2010/main" val="405698165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5"/>
            <a:ext cx="8042276" cy="1834777"/>
          </a:xfrm>
        </p:spPr>
        <p:txBody>
          <a:bodyPr/>
          <a:lstStyle/>
          <a:p>
            <a:r>
              <a:rPr lang="en-US" b="1" dirty="0" smtClean="0"/>
              <a:t>MI Engages the Pre-Frontal Cortex (Executive Function)</a:t>
            </a:r>
            <a:endParaRPr lang="en-US" b="1" dirty="0"/>
          </a:p>
        </p:txBody>
      </p:sp>
      <p:sp>
        <p:nvSpPr>
          <p:cNvPr id="3" name="Content Placeholder 2"/>
          <p:cNvSpPr>
            <a:spLocks noGrp="1"/>
          </p:cNvSpPr>
          <p:nvPr>
            <p:ph idx="1"/>
          </p:nvPr>
        </p:nvSpPr>
        <p:spPr>
          <a:xfrm>
            <a:off x="549275" y="2002115"/>
            <a:ext cx="8042276" cy="4195483"/>
          </a:xfrm>
        </p:spPr>
        <p:txBody>
          <a:bodyPr>
            <a:noAutofit/>
          </a:bodyPr>
          <a:lstStyle/>
          <a:p>
            <a:pPr marL="0" lvl="2" indent="0">
              <a:buNone/>
            </a:pPr>
            <a:r>
              <a:rPr lang="en-US" sz="2800" b="1" dirty="0" smtClean="0"/>
              <a:t>MI conversations engage </a:t>
            </a:r>
            <a:r>
              <a:rPr lang="en-US" sz="2800" b="1" dirty="0"/>
              <a:t>the executive </a:t>
            </a:r>
            <a:r>
              <a:rPr lang="en-US" sz="2800" b="1" dirty="0" smtClean="0"/>
              <a:t>function and utilizes </a:t>
            </a:r>
            <a:r>
              <a:rPr lang="en-US" sz="2800" b="1" dirty="0"/>
              <a:t>neural pathways throughout the brain to evaluate our emotions</a:t>
            </a:r>
            <a:r>
              <a:rPr lang="en-US" sz="2800" b="1" dirty="0" smtClean="0"/>
              <a:t>, </a:t>
            </a:r>
            <a:r>
              <a:rPr lang="en-US" sz="2800" b="1" dirty="0"/>
              <a:t>enable imagination, and make judgments to determine our </a:t>
            </a:r>
            <a:r>
              <a:rPr lang="en-US" sz="2800" b="1" dirty="0" smtClean="0"/>
              <a:t>actions. When </a:t>
            </a:r>
            <a:r>
              <a:rPr lang="en-US" sz="2800" b="1" dirty="0"/>
              <a:t>we are ambivalent, stuck or seemingly unmotivated, help integrating our rational, emotional and senses is essential</a:t>
            </a:r>
            <a:r>
              <a:rPr lang="en-US" sz="2800" b="1" dirty="0" smtClean="0"/>
              <a:t>. </a:t>
            </a:r>
            <a:r>
              <a:rPr lang="en-US" sz="2800" b="1" dirty="0"/>
              <a:t>By reflecting on past experiences and discussing goals, it </a:t>
            </a:r>
            <a:r>
              <a:rPr lang="en-US" sz="2800" b="1" dirty="0" smtClean="0"/>
              <a:t>encourages </a:t>
            </a:r>
            <a:r>
              <a:rPr lang="en-US" sz="2800" b="1" dirty="0"/>
              <a:t>neural </a:t>
            </a:r>
            <a:r>
              <a:rPr lang="en-US" sz="2800" b="1" dirty="0" smtClean="0"/>
              <a:t>integration and resolution of ambivalence. </a:t>
            </a:r>
            <a:endParaRPr lang="en-US" sz="2800" b="1" dirty="0"/>
          </a:p>
          <a:p>
            <a:pPr marL="0" lvl="2" indent="0">
              <a:buNone/>
            </a:pPr>
            <a:endParaRPr lang="en-US" sz="3600" b="1" dirty="0"/>
          </a:p>
          <a:p>
            <a:endParaRPr lang="en-US" dirty="0"/>
          </a:p>
          <a:p>
            <a:pPr marL="0" indent="0">
              <a:buNone/>
            </a:pPr>
            <a:endParaRPr lang="en-US" sz="3200" b="1" dirty="0"/>
          </a:p>
        </p:txBody>
      </p:sp>
    </p:spTree>
    <p:extLst>
      <p:ext uri="{BB962C8B-B14F-4D97-AF65-F5344CB8AC3E}">
        <p14:creationId xmlns:p14="http://schemas.microsoft.com/office/powerpoint/2010/main" val="52201435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436277"/>
            <a:ext cx="8042276" cy="1661256"/>
          </a:xfrm>
        </p:spPr>
        <p:txBody>
          <a:bodyPr/>
          <a:lstStyle/>
          <a:p>
            <a:r>
              <a:rPr lang="en-US" sz="4000" b="1" dirty="0" smtClean="0">
                <a:solidFill>
                  <a:srgbClr val="008000"/>
                </a:solidFill>
              </a:rPr>
              <a:t>Extrinsic Motivation vs. Intrinsic Motivation (self-directed)</a:t>
            </a:r>
            <a:endParaRPr lang="en-US" sz="4000" b="1" dirty="0">
              <a:solidFill>
                <a:srgbClr val="008000"/>
              </a:solidFill>
            </a:endParaRPr>
          </a:p>
        </p:txBody>
      </p:sp>
      <p:sp>
        <p:nvSpPr>
          <p:cNvPr id="3" name="Content Placeholder 2"/>
          <p:cNvSpPr>
            <a:spLocks noGrp="1"/>
          </p:cNvSpPr>
          <p:nvPr>
            <p:ph idx="1"/>
          </p:nvPr>
        </p:nvSpPr>
        <p:spPr>
          <a:xfrm>
            <a:off x="549275" y="2012445"/>
            <a:ext cx="8042276" cy="4343400"/>
          </a:xfrm>
        </p:spPr>
        <p:txBody>
          <a:bodyPr>
            <a:normAutofit fontScale="85000" lnSpcReduction="20000"/>
          </a:bodyPr>
          <a:lstStyle/>
          <a:p>
            <a:pPr marL="0" indent="0">
              <a:buNone/>
            </a:pPr>
            <a:r>
              <a:rPr lang="en-US" sz="6500" b="1" dirty="0" smtClean="0">
                <a:solidFill>
                  <a:srgbClr val="2F97B5"/>
                </a:solidFill>
              </a:rPr>
              <a:t>Which is which?</a:t>
            </a:r>
          </a:p>
          <a:p>
            <a:pPr marL="0" indent="0">
              <a:buNone/>
            </a:pPr>
            <a:r>
              <a:rPr lang="en-US" sz="3600" b="1" dirty="0" smtClean="0">
                <a:solidFill>
                  <a:srgbClr val="2F97B5"/>
                </a:solidFill>
              </a:rPr>
              <a:t>How would you categorize these:</a:t>
            </a:r>
          </a:p>
          <a:p>
            <a:pPr lvl="1"/>
            <a:r>
              <a:rPr lang="en-US" sz="3400" b="1" dirty="0" smtClean="0">
                <a:solidFill>
                  <a:srgbClr val="2F97B5"/>
                </a:solidFill>
              </a:rPr>
              <a:t>Grades in school/college</a:t>
            </a:r>
          </a:p>
          <a:p>
            <a:pPr lvl="1"/>
            <a:r>
              <a:rPr lang="en-US" sz="3400" b="1" dirty="0" smtClean="0">
                <a:solidFill>
                  <a:srgbClr val="2F97B5"/>
                </a:solidFill>
              </a:rPr>
              <a:t>Punishment</a:t>
            </a:r>
          </a:p>
          <a:p>
            <a:pPr lvl="1"/>
            <a:r>
              <a:rPr lang="en-US" sz="3400" b="1" dirty="0" smtClean="0">
                <a:solidFill>
                  <a:srgbClr val="2F97B5"/>
                </a:solidFill>
              </a:rPr>
              <a:t>Shaming</a:t>
            </a:r>
          </a:p>
          <a:p>
            <a:pPr lvl="1"/>
            <a:r>
              <a:rPr lang="en-US" sz="3400" b="1" dirty="0" smtClean="0">
                <a:solidFill>
                  <a:srgbClr val="2F97B5"/>
                </a:solidFill>
              </a:rPr>
              <a:t>Rewards/Prizes</a:t>
            </a:r>
          </a:p>
          <a:p>
            <a:pPr lvl="1"/>
            <a:r>
              <a:rPr lang="en-US" sz="3400" b="1" dirty="0" smtClean="0">
                <a:solidFill>
                  <a:srgbClr val="2F97B5"/>
                </a:solidFill>
              </a:rPr>
              <a:t>Curiosity</a:t>
            </a:r>
          </a:p>
          <a:p>
            <a:pPr lvl="1"/>
            <a:r>
              <a:rPr lang="en-US" sz="3400" b="1" dirty="0" smtClean="0">
                <a:solidFill>
                  <a:srgbClr val="2F97B5"/>
                </a:solidFill>
              </a:rPr>
              <a:t>Making Meaning/thinking</a:t>
            </a:r>
          </a:p>
          <a:p>
            <a:pPr lvl="1"/>
            <a:r>
              <a:rPr lang="en-US" sz="3400" b="1" dirty="0" smtClean="0">
                <a:solidFill>
                  <a:srgbClr val="2F97B5"/>
                </a:solidFill>
              </a:rPr>
              <a:t>Play</a:t>
            </a:r>
          </a:p>
          <a:p>
            <a:pPr marL="0" indent="0">
              <a:buNone/>
            </a:pPr>
            <a:endParaRPr lang="en-US" sz="3600" dirty="0" smtClean="0">
              <a:solidFill>
                <a:srgbClr val="2F97B5"/>
              </a:solidFill>
            </a:endParaRPr>
          </a:p>
          <a:p>
            <a:pPr marL="0" indent="0">
              <a:buNone/>
            </a:pPr>
            <a:endParaRPr lang="en-US" sz="3600" dirty="0" smtClean="0">
              <a:solidFill>
                <a:srgbClr val="2F97B5"/>
              </a:solidFill>
            </a:endParaRPr>
          </a:p>
          <a:p>
            <a:pPr marL="0" indent="0">
              <a:buNone/>
            </a:pPr>
            <a:endParaRPr lang="en-US" sz="3600" dirty="0">
              <a:solidFill>
                <a:srgbClr val="2F97B5"/>
              </a:solidFill>
            </a:endParaRPr>
          </a:p>
        </p:txBody>
      </p:sp>
    </p:spTree>
    <p:extLst>
      <p:ext uri="{BB962C8B-B14F-4D97-AF65-F5344CB8AC3E}">
        <p14:creationId xmlns:p14="http://schemas.microsoft.com/office/powerpoint/2010/main" val="1021868801"/>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64290"/>
          </a:xfrm>
        </p:spPr>
        <p:txBody>
          <a:bodyPr>
            <a:normAutofit/>
          </a:bodyPr>
          <a:lstStyle/>
          <a:p>
            <a:pPr lvl="0"/>
            <a:r>
              <a:rPr lang="en-US" b="1" dirty="0" smtClean="0">
                <a:solidFill>
                  <a:srgbClr val="008000"/>
                </a:solidFill>
              </a:rPr>
              <a:t>Intrinsic vs. Extrinsic Motivation</a:t>
            </a:r>
            <a:endParaRPr lang="en-US" b="1" dirty="0"/>
          </a:p>
        </p:txBody>
      </p:sp>
      <p:sp>
        <p:nvSpPr>
          <p:cNvPr id="3" name="Content Placeholder 2"/>
          <p:cNvSpPr>
            <a:spLocks noGrp="1"/>
          </p:cNvSpPr>
          <p:nvPr>
            <p:ph idx="1"/>
          </p:nvPr>
        </p:nvSpPr>
        <p:spPr>
          <a:xfrm>
            <a:off x="457200" y="1734347"/>
            <a:ext cx="8229600" cy="5123653"/>
          </a:xfrm>
        </p:spPr>
        <p:txBody>
          <a:bodyPr>
            <a:normAutofit/>
          </a:bodyPr>
          <a:lstStyle/>
          <a:p>
            <a:pPr marL="0" indent="0">
              <a:buNone/>
            </a:pPr>
            <a:r>
              <a:rPr lang="en-US" sz="3800" dirty="0"/>
              <a:t>W</a:t>
            </a:r>
            <a:r>
              <a:rPr lang="en-US" sz="3800" dirty="0" smtClean="0"/>
              <a:t>hat </a:t>
            </a:r>
            <a:r>
              <a:rPr lang="en-US" sz="3800" dirty="0"/>
              <a:t>is referred to as motivation can come from different parts of the brain, depending on if it is extrinsic or intrinsic.</a:t>
            </a:r>
            <a:br>
              <a:rPr lang="en-US" sz="3800" dirty="0"/>
            </a:br>
            <a:endParaRPr lang="en-US" sz="3800" dirty="0"/>
          </a:p>
        </p:txBody>
      </p:sp>
    </p:spTree>
    <p:extLst>
      <p:ext uri="{BB962C8B-B14F-4D97-AF65-F5344CB8AC3E}">
        <p14:creationId xmlns:p14="http://schemas.microsoft.com/office/powerpoint/2010/main" val="195124003"/>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82281"/>
            <a:ext cx="8042276" cy="1336956"/>
          </a:xfrm>
        </p:spPr>
        <p:txBody>
          <a:bodyPr>
            <a:normAutofit/>
          </a:bodyPr>
          <a:lstStyle/>
          <a:p>
            <a:r>
              <a:rPr lang="en-US" sz="3200" b="1" dirty="0" smtClean="0"/>
              <a:t>Different Parts of the Brain Activated for </a:t>
            </a:r>
            <a:br>
              <a:rPr lang="en-US" sz="3200" b="1" dirty="0" smtClean="0"/>
            </a:br>
            <a:r>
              <a:rPr lang="en-US" sz="3200" b="1" dirty="0" smtClean="0"/>
              <a:t>Intrinsic Motivation vs. Extrinsic Motivation</a:t>
            </a:r>
            <a:endParaRPr lang="en-US" sz="3200" b="1" dirty="0"/>
          </a:p>
        </p:txBody>
      </p:sp>
      <p:sp>
        <p:nvSpPr>
          <p:cNvPr id="3" name="Content Placeholder 2"/>
          <p:cNvSpPr>
            <a:spLocks noGrp="1"/>
          </p:cNvSpPr>
          <p:nvPr>
            <p:ph idx="1"/>
          </p:nvPr>
        </p:nvSpPr>
        <p:spPr>
          <a:xfrm>
            <a:off x="549275" y="1520374"/>
            <a:ext cx="8042276" cy="4080435"/>
          </a:xfrm>
        </p:spPr>
        <p:txBody>
          <a:bodyPr>
            <a:normAutofit/>
          </a:bodyPr>
          <a:lstStyle/>
          <a:p>
            <a:pPr marL="0" indent="0">
              <a:buNone/>
            </a:pPr>
            <a:r>
              <a:rPr lang="en-US" sz="2500" dirty="0" smtClean="0"/>
              <a:t>Subjects imagined self</a:t>
            </a:r>
            <a:r>
              <a:rPr lang="en-US" sz="2500" dirty="0"/>
              <a:t>-</a:t>
            </a:r>
            <a:r>
              <a:rPr lang="en-US" sz="2500" dirty="0" smtClean="0"/>
              <a:t>determined/intrinsically </a:t>
            </a:r>
            <a:r>
              <a:rPr lang="en-US" sz="2500" dirty="0"/>
              <a:t>motivated reason or </a:t>
            </a:r>
            <a:r>
              <a:rPr lang="en-US" sz="2500" dirty="0" smtClean="0"/>
              <a:t>a </a:t>
            </a:r>
            <a:r>
              <a:rPr lang="en-US" sz="2500" dirty="0"/>
              <a:t>non-self-</a:t>
            </a:r>
            <a:r>
              <a:rPr lang="en-US" sz="2500" dirty="0" smtClean="0"/>
              <a:t>determined/extrinsically </a:t>
            </a:r>
            <a:r>
              <a:rPr lang="en-US" sz="2500" dirty="0"/>
              <a:t>motivated </a:t>
            </a:r>
            <a:r>
              <a:rPr lang="en-US" sz="2500" dirty="0" smtClean="0"/>
              <a:t>reason for taking a particular action (writing). </a:t>
            </a:r>
            <a:r>
              <a:rPr lang="en-US" sz="2500" dirty="0"/>
              <a:t>Results </a:t>
            </a:r>
            <a:r>
              <a:rPr lang="en-US" sz="2500" dirty="0" smtClean="0"/>
              <a:t>showed: </a:t>
            </a:r>
          </a:p>
          <a:p>
            <a:r>
              <a:rPr lang="en-US" sz="2500" dirty="0" smtClean="0"/>
              <a:t>The anterior </a:t>
            </a:r>
            <a:r>
              <a:rPr lang="en-US" sz="2500" dirty="0"/>
              <a:t>insular cortex (AIC), known to be related to the sense of agency, was more activated during self-determined behavior </a:t>
            </a:r>
            <a:endParaRPr lang="en-US" sz="2500" dirty="0" smtClean="0"/>
          </a:p>
          <a:p>
            <a:r>
              <a:rPr lang="en-US" sz="2500" dirty="0"/>
              <a:t>T</a:t>
            </a:r>
            <a:r>
              <a:rPr lang="en-US" sz="2500" dirty="0" smtClean="0"/>
              <a:t>he </a:t>
            </a:r>
            <a:r>
              <a:rPr lang="en-US" sz="2500" dirty="0"/>
              <a:t>angular </a:t>
            </a:r>
            <a:r>
              <a:rPr lang="en-US" sz="2500" dirty="0" err="1"/>
              <a:t>gyrus</a:t>
            </a:r>
            <a:r>
              <a:rPr lang="en-US" sz="2500" dirty="0" smtClean="0"/>
              <a:t>, known </a:t>
            </a:r>
            <a:r>
              <a:rPr lang="en-US" sz="2500" dirty="0"/>
              <a:t>to be related to the sense of loss of agency, was more activated during non-self-determined </a:t>
            </a:r>
            <a:r>
              <a:rPr lang="en-US" sz="2500" dirty="0" smtClean="0"/>
              <a:t>behavior.</a:t>
            </a:r>
            <a:endParaRPr lang="en-US" sz="2500" dirty="0"/>
          </a:p>
        </p:txBody>
      </p:sp>
      <p:sp>
        <p:nvSpPr>
          <p:cNvPr id="4" name="TextBox 3"/>
          <p:cNvSpPr txBox="1"/>
          <p:nvPr/>
        </p:nvSpPr>
        <p:spPr>
          <a:xfrm>
            <a:off x="564216" y="5752788"/>
            <a:ext cx="8221196" cy="1354217"/>
          </a:xfrm>
          <a:prstGeom prst="rect">
            <a:avLst/>
          </a:prstGeom>
          <a:noFill/>
        </p:spPr>
        <p:txBody>
          <a:bodyPr wrap="square" rtlCol="0">
            <a:spAutoFit/>
          </a:bodyPr>
          <a:lstStyle/>
          <a:p>
            <a:r>
              <a:rPr lang="en-US" sz="1600" dirty="0" err="1"/>
              <a:t>Woogul</a:t>
            </a:r>
            <a:r>
              <a:rPr lang="en-US" sz="1600" dirty="0"/>
              <a:t> </a:t>
            </a:r>
            <a:r>
              <a:rPr lang="en-US" sz="1600" dirty="0" smtClean="0"/>
              <a:t>Lee </a:t>
            </a:r>
            <a:r>
              <a:rPr lang="en-US" sz="1600" dirty="0"/>
              <a:t>and </a:t>
            </a:r>
            <a:r>
              <a:rPr lang="en-US" sz="1600" dirty="0" err="1"/>
              <a:t>Johnmarshall</a:t>
            </a:r>
            <a:r>
              <a:rPr lang="en-US" sz="1600" dirty="0"/>
              <a:t> </a:t>
            </a:r>
            <a:r>
              <a:rPr lang="en-US" sz="1600" dirty="0" smtClean="0"/>
              <a:t>Reeve, </a:t>
            </a:r>
            <a:r>
              <a:rPr lang="en-US" sz="1600" dirty="0"/>
              <a:t>Self-determined, but not non-self-determined, motivation predicts activations in the anterior insular cortex: an fMRI study of personal agency,</a:t>
            </a:r>
            <a:r>
              <a:rPr lang="en-US" sz="1600" i="1" dirty="0"/>
              <a:t> Social Cognitive and Affective Neuroscience Advance Access published April 17, 2012.</a:t>
            </a:r>
            <a:endParaRPr lang="en-US" sz="1600" dirty="0"/>
          </a:p>
          <a:p>
            <a:endParaRPr lang="en-US" dirty="0"/>
          </a:p>
        </p:txBody>
      </p:sp>
    </p:spTree>
    <p:extLst>
      <p:ext uri="{BB962C8B-B14F-4D97-AF65-F5344CB8AC3E}">
        <p14:creationId xmlns:p14="http://schemas.microsoft.com/office/powerpoint/2010/main" val="392123392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t="21892" b="21892"/>
          <a:stretch>
            <a:fillRect/>
          </a:stretch>
        </p:blipFill>
        <p:spPr>
          <a:xfrm>
            <a:off x="549275" y="450206"/>
            <a:ext cx="8042276" cy="4975226"/>
          </a:xfrm>
          <a:ln w="28575" cmpd="sng">
            <a:solidFill>
              <a:srgbClr val="008000"/>
            </a:solidFill>
          </a:ln>
        </p:spPr>
      </p:pic>
      <p:sp>
        <p:nvSpPr>
          <p:cNvPr id="7" name="TextBox 6"/>
          <p:cNvSpPr txBox="1"/>
          <p:nvPr/>
        </p:nvSpPr>
        <p:spPr>
          <a:xfrm>
            <a:off x="7302500" y="357785"/>
            <a:ext cx="1158875" cy="2585323"/>
          </a:xfrm>
          <a:prstGeom prst="rect">
            <a:avLst/>
          </a:prstGeom>
          <a:ln w="12700" cmpd="sng">
            <a:solidFill>
              <a:srgbClr val="008000"/>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t>Angular </a:t>
            </a:r>
            <a:r>
              <a:rPr lang="en-US" b="1" dirty="0" err="1" smtClean="0"/>
              <a:t>Gyrus</a:t>
            </a:r>
            <a:r>
              <a:rPr lang="en-US" b="1" dirty="0" smtClean="0"/>
              <a:t> (AG)</a:t>
            </a:r>
          </a:p>
          <a:p>
            <a:endParaRPr lang="en-US" dirty="0"/>
          </a:p>
          <a:p>
            <a:endParaRPr lang="en-US" dirty="0" smtClean="0"/>
          </a:p>
          <a:p>
            <a:endParaRPr lang="en-US" dirty="0"/>
          </a:p>
          <a:p>
            <a:endParaRPr lang="en-US" dirty="0"/>
          </a:p>
          <a:p>
            <a:endParaRPr lang="en-US" dirty="0"/>
          </a:p>
          <a:p>
            <a:endParaRPr lang="en-US" dirty="0"/>
          </a:p>
        </p:txBody>
      </p:sp>
      <p:sp>
        <p:nvSpPr>
          <p:cNvPr id="8" name="TextBox 7"/>
          <p:cNvSpPr txBox="1"/>
          <p:nvPr/>
        </p:nvSpPr>
        <p:spPr>
          <a:xfrm>
            <a:off x="2603500" y="2834285"/>
            <a:ext cx="1143000" cy="175432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smtClean="0">
                <a:solidFill>
                  <a:srgbClr val="FF0000"/>
                </a:solidFill>
              </a:rPr>
              <a:t>Anterior Insular Cortex</a:t>
            </a:r>
          </a:p>
          <a:p>
            <a:r>
              <a:rPr lang="en-US" b="1" dirty="0" smtClean="0">
                <a:solidFill>
                  <a:srgbClr val="FF0000"/>
                </a:solidFill>
              </a:rPr>
              <a:t>(AIC)</a:t>
            </a:r>
          </a:p>
          <a:p>
            <a:endParaRPr lang="en-US" b="1" dirty="0"/>
          </a:p>
          <a:p>
            <a:endParaRPr lang="en-US" b="1" dirty="0"/>
          </a:p>
        </p:txBody>
      </p:sp>
      <p:sp>
        <p:nvSpPr>
          <p:cNvPr id="10" name="TextBox 9"/>
          <p:cNvSpPr txBox="1"/>
          <p:nvPr/>
        </p:nvSpPr>
        <p:spPr>
          <a:xfrm>
            <a:off x="771525" y="1713508"/>
            <a:ext cx="1831975" cy="92333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b="1" dirty="0" err="1" smtClean="0"/>
              <a:t>Ventralmedial</a:t>
            </a:r>
            <a:r>
              <a:rPr lang="en-US" b="1" dirty="0" smtClean="0"/>
              <a:t> Prefrontal</a:t>
            </a:r>
          </a:p>
          <a:p>
            <a:r>
              <a:rPr lang="en-US" b="1" dirty="0" smtClean="0"/>
              <a:t>Cortex</a:t>
            </a:r>
            <a:endParaRPr lang="en-US" b="1" dirty="0"/>
          </a:p>
        </p:txBody>
      </p:sp>
      <p:cxnSp>
        <p:nvCxnSpPr>
          <p:cNvPr id="11" name="Straight Connector 10"/>
          <p:cNvCxnSpPr/>
          <p:nvPr/>
        </p:nvCxnSpPr>
        <p:spPr>
          <a:xfrm flipV="1">
            <a:off x="5524500" y="849910"/>
            <a:ext cx="1778000" cy="984250"/>
          </a:xfrm>
          <a:prstGeom prst="line">
            <a:avLst/>
          </a:prstGeom>
          <a:ln/>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flipV="1">
            <a:off x="6459855" y="2666109"/>
            <a:ext cx="0" cy="39906"/>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p:cNvSpPr txBox="1"/>
          <p:nvPr/>
        </p:nvSpPr>
        <p:spPr>
          <a:xfrm>
            <a:off x="549275" y="5410920"/>
            <a:ext cx="8042276" cy="1508105"/>
          </a:xfrm>
          <a:prstGeom prst="rect">
            <a:avLst/>
          </a:prstGeom>
          <a:noFill/>
        </p:spPr>
        <p:txBody>
          <a:bodyPr wrap="square" rtlCol="0">
            <a:spAutoFit/>
          </a:bodyPr>
          <a:lstStyle/>
          <a:p>
            <a:r>
              <a:rPr lang="en-US" sz="2300" dirty="0" smtClean="0"/>
              <a:t>Intrinsic motivation activates the AIC, linked to the prefrontal cortex, where personal agency &amp; executive functions happen.  Extrinsic motivation is linked to where lack of personal control is centered.</a:t>
            </a:r>
            <a:endParaRPr lang="en-US" sz="2300" dirty="0"/>
          </a:p>
        </p:txBody>
      </p:sp>
    </p:spTree>
    <p:extLst>
      <p:ext uri="{BB962C8B-B14F-4D97-AF65-F5344CB8AC3E}">
        <p14:creationId xmlns:p14="http://schemas.microsoft.com/office/powerpoint/2010/main" val="990729209"/>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1422" y="199234"/>
            <a:ext cx="8890594" cy="6400385"/>
          </a:xfrm>
        </p:spPr>
        <p:txBody>
          <a:bodyPr>
            <a:noAutofit/>
          </a:bodyPr>
          <a:lstStyle/>
          <a:p>
            <a:pPr marL="0" lvl="0" indent="0" algn="ctr">
              <a:buNone/>
            </a:pPr>
            <a:r>
              <a:rPr lang="en-US" sz="2900" dirty="0" smtClean="0"/>
              <a:t>A Proposition that MI: </a:t>
            </a:r>
          </a:p>
          <a:p>
            <a:pPr marL="0" lvl="0" indent="0" algn="ctr">
              <a:buNone/>
            </a:pPr>
            <a:endParaRPr lang="en-US" sz="1500" dirty="0" smtClean="0"/>
          </a:p>
          <a:p>
            <a:pPr lvl="0"/>
            <a:r>
              <a:rPr lang="en-US" sz="2800" dirty="0" smtClean="0"/>
              <a:t>Leads to balanced </a:t>
            </a:r>
            <a:r>
              <a:rPr lang="en-US" sz="2800" b="1" dirty="0">
                <a:solidFill>
                  <a:srgbClr val="008000"/>
                </a:solidFill>
              </a:rPr>
              <a:t>neurotransmitters</a:t>
            </a:r>
            <a:r>
              <a:rPr lang="en-US" sz="2800" dirty="0"/>
              <a:t> that promote positive, forward-thinking decision-making. </a:t>
            </a:r>
          </a:p>
          <a:p>
            <a:pPr lvl="0"/>
            <a:r>
              <a:rPr lang="en-US" sz="2800" dirty="0" smtClean="0"/>
              <a:t>Helps resolve ambivalence because of </a:t>
            </a:r>
            <a:r>
              <a:rPr lang="en-US" sz="2800" dirty="0"/>
              <a:t>the </a:t>
            </a:r>
            <a:r>
              <a:rPr lang="en-US" sz="2800" b="1" dirty="0">
                <a:solidFill>
                  <a:srgbClr val="008000"/>
                </a:solidFill>
              </a:rPr>
              <a:t>brain’s lateralized structure</a:t>
            </a:r>
            <a:r>
              <a:rPr lang="en-US" sz="2800" dirty="0"/>
              <a:t> </a:t>
            </a:r>
            <a:r>
              <a:rPr lang="en-US" sz="2800" dirty="0" smtClean="0"/>
              <a:t>of </a:t>
            </a:r>
            <a:r>
              <a:rPr lang="en-US" sz="2800" dirty="0"/>
              <a:t>specialized dominance </a:t>
            </a:r>
            <a:r>
              <a:rPr lang="en-US" sz="2800" dirty="0" smtClean="0"/>
              <a:t>creating an alternative path to connect and resolve ambivalence; </a:t>
            </a:r>
            <a:endParaRPr lang="en-US" sz="2800" dirty="0"/>
          </a:p>
          <a:p>
            <a:pPr lvl="0"/>
            <a:r>
              <a:rPr lang="en-US" sz="2800" dirty="0" smtClean="0"/>
              <a:t>Encourages neural integration with the </a:t>
            </a:r>
            <a:r>
              <a:rPr lang="en-US" sz="2800" b="1" dirty="0">
                <a:solidFill>
                  <a:srgbClr val="008000"/>
                </a:solidFill>
              </a:rPr>
              <a:t>s</a:t>
            </a:r>
            <a:r>
              <a:rPr lang="en-US" sz="2800" b="1" dirty="0" smtClean="0">
                <a:solidFill>
                  <a:srgbClr val="008000"/>
                </a:solidFill>
              </a:rPr>
              <a:t>elf-narratives</a:t>
            </a:r>
            <a:r>
              <a:rPr lang="en-US" sz="2800" dirty="0" smtClean="0">
                <a:solidFill>
                  <a:srgbClr val="008000"/>
                </a:solidFill>
              </a:rPr>
              <a:t> </a:t>
            </a:r>
            <a:r>
              <a:rPr lang="en-US" sz="2800" dirty="0" smtClean="0"/>
              <a:t>in the </a:t>
            </a:r>
            <a:r>
              <a:rPr lang="en-US" sz="2800" dirty="0"/>
              <a:t>evoking process </a:t>
            </a:r>
            <a:r>
              <a:rPr lang="en-US" sz="2800" dirty="0" smtClean="0"/>
              <a:t>leading </a:t>
            </a:r>
            <a:r>
              <a:rPr lang="en-US" sz="2800" dirty="0"/>
              <a:t>to </a:t>
            </a:r>
            <a:r>
              <a:rPr lang="en-US" sz="2800" dirty="0" smtClean="0"/>
              <a:t>decisions</a:t>
            </a:r>
            <a:endParaRPr lang="en-US" sz="2800" dirty="0"/>
          </a:p>
          <a:p>
            <a:pPr lvl="0"/>
            <a:r>
              <a:rPr lang="en-US" sz="2800" dirty="0" smtClean="0"/>
              <a:t>Helps </a:t>
            </a:r>
            <a:r>
              <a:rPr lang="en-US" sz="2800" dirty="0"/>
              <a:t>change the </a:t>
            </a:r>
            <a:r>
              <a:rPr lang="en-US" sz="2800" b="1" dirty="0" smtClean="0">
                <a:solidFill>
                  <a:srgbClr val="008000"/>
                </a:solidFill>
              </a:rPr>
              <a:t>reflexive </a:t>
            </a:r>
            <a:r>
              <a:rPr lang="en-US" sz="2800" b="1" dirty="0">
                <a:solidFill>
                  <a:srgbClr val="008000"/>
                </a:solidFill>
              </a:rPr>
              <a:t>processes </a:t>
            </a:r>
            <a:r>
              <a:rPr lang="en-US" sz="2800" dirty="0" smtClean="0"/>
              <a:t>into purposeful </a:t>
            </a:r>
            <a:r>
              <a:rPr lang="en-US" sz="2800" b="1" dirty="0">
                <a:solidFill>
                  <a:srgbClr val="008000"/>
                </a:solidFill>
              </a:rPr>
              <a:t>reflective </a:t>
            </a:r>
            <a:r>
              <a:rPr lang="en-US" sz="2800" b="1" dirty="0" smtClean="0">
                <a:solidFill>
                  <a:srgbClr val="008000"/>
                </a:solidFill>
              </a:rPr>
              <a:t>process</a:t>
            </a:r>
            <a:r>
              <a:rPr lang="en-US" sz="2800" dirty="0" smtClean="0"/>
              <a:t>.</a:t>
            </a:r>
            <a:endParaRPr lang="en-US" sz="2800" dirty="0"/>
          </a:p>
          <a:p>
            <a:pPr lvl="0"/>
            <a:r>
              <a:rPr lang="en-US" sz="2800" dirty="0" smtClean="0"/>
              <a:t>Supports intrinsic </a:t>
            </a:r>
            <a:r>
              <a:rPr lang="en-US" sz="2800" b="1" dirty="0" smtClean="0">
                <a:solidFill>
                  <a:srgbClr val="008000"/>
                </a:solidFill>
              </a:rPr>
              <a:t>motivation</a:t>
            </a:r>
            <a:r>
              <a:rPr lang="en-US" sz="2800" dirty="0" smtClean="0"/>
              <a:t> that involves a different part </a:t>
            </a:r>
            <a:r>
              <a:rPr lang="en-US" sz="2800" dirty="0"/>
              <a:t>of the </a:t>
            </a:r>
            <a:r>
              <a:rPr lang="en-US" sz="2800" dirty="0" smtClean="0"/>
              <a:t>brain as extrinsic.</a:t>
            </a:r>
            <a:endParaRPr lang="en-US" sz="2800" dirty="0"/>
          </a:p>
        </p:txBody>
      </p:sp>
    </p:spTree>
    <p:extLst>
      <p:ext uri="{BB962C8B-B14F-4D97-AF65-F5344CB8AC3E}">
        <p14:creationId xmlns:p14="http://schemas.microsoft.com/office/powerpoint/2010/main" val="3251355256"/>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5902"/>
            <a:ext cx="8229600" cy="1143000"/>
          </a:xfrm>
        </p:spPr>
        <p:txBody>
          <a:bodyPr/>
          <a:lstStyle/>
          <a:p>
            <a:r>
              <a:rPr lang="en-US" b="1" dirty="0" smtClean="0">
                <a:solidFill>
                  <a:schemeClr val="accent5">
                    <a:lumMod val="50000"/>
                  </a:schemeClr>
                </a:solidFill>
              </a:rPr>
              <a:t>Meeting Needs Engages Minds</a:t>
            </a:r>
            <a:endParaRPr lang="en-US" b="1" dirty="0">
              <a:solidFill>
                <a:schemeClr val="accent5">
                  <a:lumMod val="50000"/>
                </a:schemeClr>
              </a:solidFill>
            </a:endParaRPr>
          </a:p>
        </p:txBody>
      </p:sp>
      <p:sp>
        <p:nvSpPr>
          <p:cNvPr id="3" name="Content Placeholder 2"/>
          <p:cNvSpPr>
            <a:spLocks noGrp="1"/>
          </p:cNvSpPr>
          <p:nvPr>
            <p:ph idx="1"/>
          </p:nvPr>
        </p:nvSpPr>
        <p:spPr>
          <a:xfrm>
            <a:off x="635000" y="1205751"/>
            <a:ext cx="8229600" cy="3073400"/>
          </a:xfrm>
        </p:spPr>
        <p:txBody>
          <a:bodyPr>
            <a:noAutofit/>
          </a:bodyPr>
          <a:lstStyle/>
          <a:p>
            <a:pPr marL="0" lvl="0" indent="0">
              <a:buNone/>
            </a:pPr>
            <a:r>
              <a:rPr lang="en-US" sz="3500" dirty="0" smtClean="0"/>
              <a:t>Meeting a person’s psychological </a:t>
            </a:r>
            <a:r>
              <a:rPr lang="en-US" sz="3500" dirty="0"/>
              <a:t>needs </a:t>
            </a:r>
            <a:r>
              <a:rPr lang="en-US" sz="3500" dirty="0" smtClean="0"/>
              <a:t>(as per Self </a:t>
            </a:r>
            <a:r>
              <a:rPr lang="en-US" sz="3500" dirty="0"/>
              <a:t>Determination Theory) </a:t>
            </a:r>
            <a:r>
              <a:rPr lang="en-US" sz="3500" dirty="0" smtClean="0"/>
              <a:t>increases </a:t>
            </a:r>
            <a:r>
              <a:rPr lang="en-US" sz="3500" dirty="0" smtClean="0">
                <a:solidFill>
                  <a:srgbClr val="008000"/>
                </a:solidFill>
              </a:rPr>
              <a:t>intrinsic motivation </a:t>
            </a:r>
            <a:r>
              <a:rPr lang="en-US" sz="3500" dirty="0" smtClean="0"/>
              <a:t>and leads to positive </a:t>
            </a:r>
            <a:r>
              <a:rPr lang="en-US" sz="3500" dirty="0"/>
              <a:t>thoughts </a:t>
            </a:r>
            <a:r>
              <a:rPr lang="en-US" sz="3500" dirty="0" smtClean="0"/>
              <a:t>that </a:t>
            </a:r>
            <a:r>
              <a:rPr lang="en-US" sz="3500" dirty="0"/>
              <a:t>maximize neural integration leading to </a:t>
            </a:r>
            <a:r>
              <a:rPr lang="en-US" sz="3500" dirty="0" smtClean="0"/>
              <a:t>optimal learning and increased resilience.</a:t>
            </a:r>
          </a:p>
          <a:p>
            <a:pPr marL="0" lvl="0" indent="0">
              <a:buNone/>
            </a:pPr>
            <a:endParaRPr lang="en-US" sz="3500" dirty="0"/>
          </a:p>
        </p:txBody>
      </p:sp>
      <p:sp>
        <p:nvSpPr>
          <p:cNvPr id="4" name="Content Placeholder 2"/>
          <p:cNvSpPr txBox="1">
            <a:spLocks/>
          </p:cNvSpPr>
          <p:nvPr/>
        </p:nvSpPr>
        <p:spPr>
          <a:xfrm>
            <a:off x="457200" y="4961615"/>
            <a:ext cx="8229600" cy="214191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a:buFont typeface="Arial"/>
              <a:buNone/>
            </a:pPr>
            <a:r>
              <a:rPr lang="en-US" sz="3600" dirty="0" smtClean="0"/>
              <a:t>This helps explain why the </a:t>
            </a:r>
            <a:r>
              <a:rPr lang="en-US" sz="3600" dirty="0" smtClean="0">
                <a:solidFill>
                  <a:srgbClr val="953735"/>
                </a:solidFill>
              </a:rPr>
              <a:t>guided</a:t>
            </a:r>
            <a:r>
              <a:rPr lang="en-US" sz="3600" dirty="0" smtClean="0"/>
              <a:t> conversations of motivational interviewing can be transformative.</a:t>
            </a:r>
          </a:p>
          <a:p>
            <a:pPr marL="0" indent="0">
              <a:buFont typeface="Arial"/>
              <a:buNone/>
            </a:pPr>
            <a:endParaRPr lang="en-US" dirty="0" smtClean="0"/>
          </a:p>
          <a:p>
            <a:pPr marL="0" indent="0">
              <a:buFont typeface="Arial"/>
              <a:buNone/>
            </a:pPr>
            <a:endParaRPr lang="en-US" dirty="0"/>
          </a:p>
        </p:txBody>
      </p:sp>
      <p:sp>
        <p:nvSpPr>
          <p:cNvPr id="5" name="Merge 4"/>
          <p:cNvSpPr/>
          <p:nvPr/>
        </p:nvSpPr>
        <p:spPr>
          <a:xfrm>
            <a:off x="3919524" y="4539318"/>
            <a:ext cx="1219200" cy="355600"/>
          </a:xfrm>
          <a:prstGeom prst="flowChartMerg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3360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537025"/>
            <a:ext cx="8042275" cy="1336675"/>
          </a:xfrm>
        </p:spPr>
        <p:txBody>
          <a:bodyPr>
            <a:normAutofit fontScale="90000"/>
          </a:bodyPr>
          <a:lstStyle/>
          <a:p>
            <a:r>
              <a:rPr lang="en-US" b="1" dirty="0" smtClean="0"/>
              <a:t>Self-Determination Theory</a:t>
            </a:r>
            <a:r>
              <a:rPr lang="en-US" dirty="0" smtClean="0"/>
              <a:t>:</a:t>
            </a:r>
            <a:br>
              <a:rPr lang="en-US" dirty="0" smtClean="0"/>
            </a:br>
            <a:r>
              <a:rPr lang="en-US" sz="3000" dirty="0" smtClean="0"/>
              <a:t>All cultures and ages have 3 basic psychological needs for healthy growth &amp; development</a:t>
            </a:r>
            <a:endParaRPr lang="en-US" sz="3000" dirty="0"/>
          </a:p>
        </p:txBody>
      </p:sp>
      <p:sp>
        <p:nvSpPr>
          <p:cNvPr id="3" name="Content Placeholder 2"/>
          <p:cNvSpPr>
            <a:spLocks noGrp="1"/>
          </p:cNvSpPr>
          <p:nvPr>
            <p:ph idx="1"/>
          </p:nvPr>
        </p:nvSpPr>
        <p:spPr>
          <a:xfrm>
            <a:off x="549275" y="2267857"/>
            <a:ext cx="8042275" cy="4590143"/>
          </a:xfrm>
        </p:spPr>
        <p:txBody>
          <a:bodyPr>
            <a:noAutofit/>
          </a:bodyPr>
          <a:lstStyle/>
          <a:p>
            <a:r>
              <a:rPr lang="en-US" b="1" dirty="0"/>
              <a:t>Autonomy</a:t>
            </a:r>
            <a:r>
              <a:rPr lang="en-US" i="1" dirty="0"/>
              <a:t> </a:t>
            </a:r>
            <a:r>
              <a:rPr lang="en-US" dirty="0"/>
              <a:t>(perceived source of own behavior, acting from interest and integrated values</a:t>
            </a:r>
            <a:r>
              <a:rPr lang="en-US" dirty="0" smtClean="0"/>
              <a:t>). </a:t>
            </a:r>
            <a:endParaRPr lang="en-US" dirty="0"/>
          </a:p>
          <a:p>
            <a:r>
              <a:rPr lang="en-US" b="1" dirty="0" smtClean="0"/>
              <a:t>Competence</a:t>
            </a:r>
            <a:r>
              <a:rPr lang="en-US" i="1" dirty="0" smtClean="0"/>
              <a:t> </a:t>
            </a:r>
            <a:r>
              <a:rPr lang="en-US" dirty="0"/>
              <a:t>(confidence in capacities, interactions that expresses and enhances one’s capabilities</a:t>
            </a:r>
            <a:r>
              <a:rPr lang="en-US" dirty="0" smtClean="0"/>
              <a:t>)</a:t>
            </a:r>
            <a:r>
              <a:rPr lang="en-US" i="1" dirty="0" smtClean="0"/>
              <a:t>.</a:t>
            </a:r>
          </a:p>
          <a:p>
            <a:r>
              <a:rPr lang="en-US" i="1" dirty="0" smtClean="0"/>
              <a:t> </a:t>
            </a:r>
            <a:r>
              <a:rPr lang="en-US" b="1" dirty="0"/>
              <a:t>Relatedness</a:t>
            </a:r>
            <a:r>
              <a:rPr lang="en-US" i="1" dirty="0"/>
              <a:t> </a:t>
            </a:r>
            <a:r>
              <a:rPr lang="en-US" dirty="0"/>
              <a:t>(belonging, caring and being cared for, accepted and integrated</a:t>
            </a:r>
            <a:r>
              <a:rPr lang="en-US" dirty="0" smtClean="0"/>
              <a:t>)</a:t>
            </a:r>
            <a:r>
              <a:rPr lang="en-US" i="1" dirty="0"/>
              <a:t>.</a:t>
            </a:r>
            <a:endParaRPr lang="en-US" i="1" dirty="0" smtClean="0"/>
          </a:p>
        </p:txBody>
      </p:sp>
    </p:spTree>
    <p:extLst>
      <p:ext uri="{BB962C8B-B14F-4D97-AF65-F5344CB8AC3E}">
        <p14:creationId xmlns:p14="http://schemas.microsoft.com/office/powerpoint/2010/main" val="184310883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Intrinsic Motivation </a:t>
            </a:r>
            <a:endParaRPr lang="en-US" dirty="0"/>
          </a:p>
        </p:txBody>
      </p:sp>
      <p:sp>
        <p:nvSpPr>
          <p:cNvPr id="3" name="Content Placeholder 2"/>
          <p:cNvSpPr>
            <a:spLocks noGrp="1"/>
          </p:cNvSpPr>
          <p:nvPr>
            <p:ph idx="1"/>
          </p:nvPr>
        </p:nvSpPr>
        <p:spPr>
          <a:xfrm>
            <a:off x="457200" y="1417638"/>
            <a:ext cx="8229600" cy="5090641"/>
          </a:xfrm>
        </p:spPr>
        <p:txBody>
          <a:bodyPr>
            <a:normAutofit fontScale="85000" lnSpcReduction="20000"/>
          </a:bodyPr>
          <a:lstStyle/>
          <a:p>
            <a:pPr>
              <a:lnSpc>
                <a:spcPct val="110000"/>
              </a:lnSpc>
            </a:pPr>
            <a:r>
              <a:rPr lang="en-US" dirty="0"/>
              <a:t>O</a:t>
            </a:r>
            <a:r>
              <a:rPr lang="en-US" dirty="0" smtClean="0"/>
              <a:t>ffering </a:t>
            </a:r>
            <a:r>
              <a:rPr lang="en-US" dirty="0"/>
              <a:t>people extrinsic rewards for </a:t>
            </a:r>
            <a:r>
              <a:rPr lang="en-US" dirty="0" smtClean="0"/>
              <a:t>behavior </a:t>
            </a:r>
            <a:r>
              <a:rPr lang="en-US" dirty="0"/>
              <a:t>that is intrinsically motivated </a:t>
            </a:r>
            <a:r>
              <a:rPr lang="en-US" dirty="0" smtClean="0"/>
              <a:t>undermines their </a:t>
            </a:r>
            <a:r>
              <a:rPr lang="en-US" dirty="0"/>
              <a:t>intrinsic </a:t>
            </a:r>
            <a:r>
              <a:rPr lang="en-US" dirty="0" smtClean="0"/>
              <a:t>motivation because it is perceived as undermining </a:t>
            </a:r>
            <a:r>
              <a:rPr lang="en-US" dirty="0"/>
              <a:t>their </a:t>
            </a:r>
            <a:r>
              <a:rPr lang="en-US" dirty="0" smtClean="0"/>
              <a:t>autonomy.</a:t>
            </a:r>
          </a:p>
          <a:p>
            <a:pPr>
              <a:lnSpc>
                <a:spcPct val="110000"/>
              </a:lnSpc>
            </a:pPr>
            <a:r>
              <a:rPr lang="en-US" dirty="0" smtClean="0"/>
              <a:t>Increasing </a:t>
            </a:r>
            <a:r>
              <a:rPr lang="en-US" dirty="0"/>
              <a:t>a participant’s options and choices increases their intrinsic </a:t>
            </a:r>
            <a:r>
              <a:rPr lang="en-US" dirty="0" smtClean="0"/>
              <a:t>motivation.</a:t>
            </a:r>
          </a:p>
          <a:p>
            <a:pPr>
              <a:lnSpc>
                <a:spcPct val="110000"/>
              </a:lnSpc>
            </a:pPr>
            <a:r>
              <a:rPr lang="en-US" dirty="0"/>
              <a:t>F</a:t>
            </a:r>
            <a:r>
              <a:rPr lang="en-US" dirty="0" smtClean="0"/>
              <a:t>eelings </a:t>
            </a:r>
            <a:r>
              <a:rPr lang="en-US" dirty="0"/>
              <a:t>of competence </a:t>
            </a:r>
            <a:r>
              <a:rPr lang="en-US" dirty="0" smtClean="0"/>
              <a:t>of activities facilitates internalization </a:t>
            </a:r>
            <a:r>
              <a:rPr lang="en-US" dirty="0"/>
              <a:t>of </a:t>
            </a:r>
            <a:r>
              <a:rPr lang="en-US" dirty="0" smtClean="0"/>
              <a:t>interest in those actions.</a:t>
            </a:r>
          </a:p>
          <a:p>
            <a:pPr>
              <a:lnSpc>
                <a:spcPct val="110000"/>
              </a:lnSpc>
            </a:pPr>
            <a:r>
              <a:rPr lang="en-US" dirty="0" smtClean="0"/>
              <a:t>People internalizing extrinsic regulations (schools, society, workplace, institutions) </a:t>
            </a:r>
            <a:r>
              <a:rPr lang="en-US" dirty="0"/>
              <a:t>when they </a:t>
            </a:r>
            <a:r>
              <a:rPr lang="en-US" dirty="0" smtClean="0"/>
              <a:t>feel </a:t>
            </a:r>
            <a:r>
              <a:rPr lang="en-US" dirty="0"/>
              <a:t>secure and cared for </a:t>
            </a:r>
            <a:r>
              <a:rPr lang="en-US" dirty="0" smtClean="0"/>
              <a:t>by others (parents, teachers, employers, coworkers, etc.)</a:t>
            </a:r>
          </a:p>
          <a:p>
            <a:endParaRPr lang="en-US" dirty="0"/>
          </a:p>
        </p:txBody>
      </p:sp>
    </p:spTree>
    <p:extLst>
      <p:ext uri="{BB962C8B-B14F-4D97-AF65-F5344CB8AC3E}">
        <p14:creationId xmlns:p14="http://schemas.microsoft.com/office/powerpoint/2010/main" val="2630104896"/>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649" y="76200"/>
            <a:ext cx="8743951" cy="959224"/>
          </a:xfrm>
        </p:spPr>
        <p:txBody>
          <a:bodyPr/>
          <a:lstStyle/>
          <a:p>
            <a:r>
              <a:rPr lang="en-US" sz="4000" b="1" dirty="0" smtClean="0"/>
              <a:t>MI conversations help to:</a:t>
            </a:r>
            <a:endParaRPr lang="en-US" sz="4000" b="1" dirty="0"/>
          </a:p>
        </p:txBody>
      </p:sp>
      <p:sp>
        <p:nvSpPr>
          <p:cNvPr id="3" name="Content Placeholder 2"/>
          <p:cNvSpPr>
            <a:spLocks noGrp="1"/>
          </p:cNvSpPr>
          <p:nvPr>
            <p:ph idx="1"/>
          </p:nvPr>
        </p:nvSpPr>
        <p:spPr>
          <a:xfrm>
            <a:off x="549275" y="1295400"/>
            <a:ext cx="8042276" cy="4648200"/>
          </a:xfrm>
        </p:spPr>
        <p:txBody>
          <a:bodyPr>
            <a:normAutofit/>
          </a:bodyPr>
          <a:lstStyle/>
          <a:p>
            <a:r>
              <a:rPr lang="en-US" dirty="0" smtClean="0"/>
              <a:t>Meet psychological needs </a:t>
            </a:r>
          </a:p>
          <a:p>
            <a:r>
              <a:rPr lang="en-US" dirty="0" smtClean="0"/>
              <a:t>Create new </a:t>
            </a:r>
            <a:r>
              <a:rPr lang="en-US" dirty="0"/>
              <a:t>neural pathways </a:t>
            </a:r>
            <a:r>
              <a:rPr lang="en-US" dirty="0" smtClean="0"/>
              <a:t>(learn, change)</a:t>
            </a:r>
          </a:p>
          <a:p>
            <a:r>
              <a:rPr lang="en-US" dirty="0" smtClean="0"/>
              <a:t>Enhance neural integration</a:t>
            </a:r>
          </a:p>
          <a:p>
            <a:r>
              <a:rPr lang="en-US" dirty="0" smtClean="0"/>
              <a:t>Build social-emotional skills</a:t>
            </a:r>
          </a:p>
          <a:p>
            <a:r>
              <a:rPr lang="en-US" dirty="0" smtClean="0"/>
              <a:t>Increase problem-solving skills</a:t>
            </a:r>
          </a:p>
          <a:p>
            <a:r>
              <a:rPr lang="en-US" dirty="0" smtClean="0"/>
              <a:t>Resolve ambivalence</a:t>
            </a:r>
          </a:p>
          <a:p>
            <a:endParaRPr lang="en-US" sz="2800" dirty="0"/>
          </a:p>
          <a:p>
            <a:endParaRPr lang="en-US" sz="2800" dirty="0" smtClean="0"/>
          </a:p>
          <a:p>
            <a:endParaRPr lang="en-US" sz="2800" dirty="0"/>
          </a:p>
          <a:p>
            <a:endParaRPr lang="en-US" sz="2800" dirty="0"/>
          </a:p>
        </p:txBody>
      </p:sp>
    </p:spTree>
    <p:extLst>
      <p:ext uri="{BB962C8B-B14F-4D97-AF65-F5344CB8AC3E}">
        <p14:creationId xmlns:p14="http://schemas.microsoft.com/office/powerpoint/2010/main" val="335864710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Making Connections Closing</a:t>
            </a:r>
            <a:endParaRPr lang="en-US" dirty="0"/>
          </a:p>
        </p:txBody>
      </p:sp>
      <p:sp>
        <p:nvSpPr>
          <p:cNvPr id="3" name="Content Placeholder 2"/>
          <p:cNvSpPr>
            <a:spLocks noGrp="1"/>
          </p:cNvSpPr>
          <p:nvPr>
            <p:ph idx="1"/>
          </p:nvPr>
        </p:nvSpPr>
        <p:spPr>
          <a:xfrm>
            <a:off x="920382" y="1600200"/>
            <a:ext cx="7565545" cy="4525963"/>
          </a:xfrm>
        </p:spPr>
        <p:txBody>
          <a:bodyPr/>
          <a:lstStyle/>
          <a:p>
            <a:pPr marL="0" indent="0">
              <a:buNone/>
            </a:pPr>
            <a:r>
              <a:rPr lang="en-US" dirty="0" smtClean="0"/>
              <a:t>Our brain is connected in a similar way as our social connections…</a:t>
            </a:r>
          </a:p>
          <a:p>
            <a:pPr marL="0" indent="0">
              <a:buNone/>
            </a:pPr>
            <a:endParaRPr lang="en-US" dirty="0"/>
          </a:p>
          <a:p>
            <a:pPr marL="0" indent="0">
              <a:buNone/>
            </a:pPr>
            <a:r>
              <a:rPr lang="en-US" dirty="0" smtClean="0"/>
              <a:t>How?</a:t>
            </a:r>
            <a:endParaRPr lang="en-US" dirty="0"/>
          </a:p>
        </p:txBody>
      </p:sp>
    </p:spTree>
    <p:extLst>
      <p:ext uri="{BB962C8B-B14F-4D97-AF65-F5344CB8AC3E}">
        <p14:creationId xmlns:p14="http://schemas.microsoft.com/office/powerpoint/2010/main" val="39086885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271552"/>
            <a:ext cx="8042276" cy="825397"/>
          </a:xfrm>
        </p:spPr>
        <p:txBody>
          <a:bodyPr>
            <a:normAutofit fontScale="90000"/>
          </a:bodyPr>
          <a:lstStyle/>
          <a:p>
            <a:r>
              <a:rPr lang="en-US" sz="2800" b="1" dirty="0"/>
              <a:t>Bibliography/References: </a:t>
            </a:r>
            <a:r>
              <a:rPr lang="en-US" dirty="0"/>
              <a:t/>
            </a:r>
            <a:br>
              <a:rPr lang="en-US" dirty="0"/>
            </a:br>
            <a:endParaRPr lang="en-US" dirty="0"/>
          </a:p>
        </p:txBody>
      </p:sp>
      <p:sp>
        <p:nvSpPr>
          <p:cNvPr id="3" name="Content Placeholder 2"/>
          <p:cNvSpPr>
            <a:spLocks noGrp="1"/>
          </p:cNvSpPr>
          <p:nvPr>
            <p:ph idx="1"/>
          </p:nvPr>
        </p:nvSpPr>
        <p:spPr>
          <a:xfrm>
            <a:off x="549275" y="777476"/>
            <a:ext cx="8042276" cy="6497810"/>
          </a:xfrm>
        </p:spPr>
        <p:txBody>
          <a:bodyPr>
            <a:noAutofit/>
          </a:bodyPr>
          <a:lstStyle/>
          <a:p>
            <a:pPr marL="0" indent="0">
              <a:spcBef>
                <a:spcPts val="300"/>
              </a:spcBef>
              <a:buNone/>
            </a:pPr>
            <a:r>
              <a:rPr lang="en-US" sz="2050" dirty="0" smtClean="0"/>
              <a:t>Amen</a:t>
            </a:r>
            <a:r>
              <a:rPr lang="en-US" sz="2050" dirty="0"/>
              <a:t>, Daniel (1998).  Change Your Brain Change Your Life; Three Rivers Press: NY.</a:t>
            </a:r>
          </a:p>
          <a:p>
            <a:pPr marL="0" indent="0">
              <a:spcBef>
                <a:spcPts val="300"/>
              </a:spcBef>
              <a:buNone/>
            </a:pPr>
            <a:r>
              <a:rPr lang="en-US" sz="2050" dirty="0" smtClean="0"/>
              <a:t>Boleyn</a:t>
            </a:r>
            <a:r>
              <a:rPr lang="en-US" sz="2050" dirty="0"/>
              <a:t>-Fitzgerald, Miriam (2010).  Pictures of the Mind: What the new Neuroscience Tells Us About Who We Are; Pearson Education: NJ</a:t>
            </a:r>
            <a:r>
              <a:rPr lang="en-US" sz="2050" dirty="0" smtClean="0"/>
              <a:t>.</a:t>
            </a:r>
            <a:endParaRPr lang="en-US" sz="2050" dirty="0"/>
          </a:p>
          <a:p>
            <a:pPr marL="0" indent="0">
              <a:spcBef>
                <a:spcPts val="300"/>
              </a:spcBef>
              <a:buNone/>
            </a:pPr>
            <a:r>
              <a:rPr lang="en-US" sz="2050" dirty="0"/>
              <a:t>Caine, </a:t>
            </a:r>
            <a:r>
              <a:rPr lang="en-US" sz="2050" dirty="0" err="1"/>
              <a:t>Geoggrey</a:t>
            </a:r>
            <a:r>
              <a:rPr lang="en-US" sz="2050" dirty="0"/>
              <a:t> and Renate N. Caine (2001).  The Brain, Education, and the Competitive Edge; Scarecrow Press: Lanham, Maryland</a:t>
            </a:r>
            <a:r>
              <a:rPr lang="en-US" sz="2050" dirty="0" smtClean="0"/>
              <a:t>.</a:t>
            </a:r>
            <a:endParaRPr lang="en-US" sz="2050" dirty="0"/>
          </a:p>
          <a:p>
            <a:pPr marL="0" indent="0">
              <a:spcBef>
                <a:spcPts val="300"/>
              </a:spcBef>
              <a:buNone/>
            </a:pPr>
            <a:r>
              <a:rPr lang="en-US" sz="2050" dirty="0"/>
              <a:t>Caine, Renate N. and G. Caine, C. </a:t>
            </a:r>
            <a:r>
              <a:rPr lang="en-US" sz="2050" dirty="0" err="1"/>
              <a:t>McClintic</a:t>
            </a:r>
            <a:r>
              <a:rPr lang="en-US" sz="2050" dirty="0"/>
              <a:t> and K. </a:t>
            </a:r>
            <a:r>
              <a:rPr lang="en-US" sz="2050" dirty="0" err="1"/>
              <a:t>Klimek</a:t>
            </a:r>
            <a:r>
              <a:rPr lang="en-US" sz="2050" dirty="0"/>
              <a:t> (2009).  12 Brain/Mind Learning Principles in Action:  Developing Executive Functions of the Human Brain;  Corwin Press: Thousand Oaks, CA</a:t>
            </a:r>
            <a:r>
              <a:rPr lang="en-US" sz="2050" dirty="0" smtClean="0"/>
              <a:t>.</a:t>
            </a:r>
            <a:endParaRPr lang="en-US" sz="2050" dirty="0"/>
          </a:p>
          <a:p>
            <a:pPr marL="0" indent="0">
              <a:spcBef>
                <a:spcPts val="300"/>
              </a:spcBef>
              <a:buNone/>
            </a:pPr>
            <a:r>
              <a:rPr lang="en-US" sz="2050" dirty="0" err="1"/>
              <a:t>Cozolino</a:t>
            </a:r>
            <a:r>
              <a:rPr lang="en-US" sz="2050" dirty="0"/>
              <a:t>, Louis (2010).  The Neuroscience of Psychotherapy: Healing the Social Brain; Norton: </a:t>
            </a:r>
            <a:r>
              <a:rPr lang="en-US" sz="2050" dirty="0" smtClean="0"/>
              <a:t>NY.</a:t>
            </a:r>
          </a:p>
          <a:p>
            <a:pPr marL="0" indent="0">
              <a:spcBef>
                <a:spcPts val="300"/>
              </a:spcBef>
              <a:buNone/>
            </a:pPr>
            <a:r>
              <a:rPr lang="en-US" sz="2050" dirty="0" err="1" smtClean="0"/>
              <a:t>Cozolino</a:t>
            </a:r>
            <a:r>
              <a:rPr lang="en-US" sz="2050" dirty="0"/>
              <a:t>, L. (2013). The Social Neuroscience of Education: Optimizing Attachment and Learning in the Classroom </a:t>
            </a:r>
            <a:r>
              <a:rPr lang="en-US" sz="2050" dirty="0" smtClean="0"/>
              <a:t>WW </a:t>
            </a:r>
            <a:r>
              <a:rPr lang="en-US" sz="2050" dirty="0"/>
              <a:t>Norton &amp; Company</a:t>
            </a:r>
            <a:r>
              <a:rPr lang="en-US" sz="2050" dirty="0" smtClean="0"/>
              <a:t>.</a:t>
            </a:r>
          </a:p>
          <a:p>
            <a:pPr marL="0" indent="0">
              <a:spcBef>
                <a:spcPts val="300"/>
              </a:spcBef>
              <a:buNone/>
            </a:pPr>
            <a:r>
              <a:rPr lang="en-US" sz="2050" dirty="0"/>
              <a:t>Davidson, Richard &amp; Begley, Sharon (2012).  The Emotional Life of Your Brain; Plume: London, </a:t>
            </a:r>
            <a:r>
              <a:rPr lang="en-US" sz="2050" dirty="0" smtClean="0"/>
              <a:t>England</a:t>
            </a:r>
            <a:endParaRPr lang="en-US" sz="2050" dirty="0"/>
          </a:p>
          <a:p>
            <a:pPr marL="0" indent="0">
              <a:spcBef>
                <a:spcPts val="300"/>
              </a:spcBef>
              <a:buNone/>
            </a:pPr>
            <a:r>
              <a:rPr lang="en-US" sz="2050" dirty="0" err="1"/>
              <a:t>Handson</a:t>
            </a:r>
            <a:r>
              <a:rPr lang="en-US" sz="2050" dirty="0"/>
              <a:t>, Rick (2009).  Buddha’s Brain: The Practical Neuroscience of happiness, love and Wisdom; New Harbinger Publications: Oakland, CA</a:t>
            </a:r>
            <a:r>
              <a:rPr lang="en-US" sz="2050" dirty="0" smtClean="0"/>
              <a:t>.</a:t>
            </a:r>
            <a:endParaRPr lang="en-US" sz="2050" dirty="0"/>
          </a:p>
        </p:txBody>
      </p:sp>
    </p:spTree>
    <p:extLst>
      <p:ext uri="{BB962C8B-B14F-4D97-AF65-F5344CB8AC3E}">
        <p14:creationId xmlns:p14="http://schemas.microsoft.com/office/powerpoint/2010/main" val="19379431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50680"/>
            <a:ext cx="8042276" cy="1336956"/>
          </a:xfrm>
        </p:spPr>
        <p:txBody>
          <a:bodyPr/>
          <a:lstStyle/>
          <a:p>
            <a:r>
              <a:rPr lang="en-US" sz="2800" b="1" dirty="0" smtClean="0"/>
              <a:t>2. </a:t>
            </a:r>
            <a:r>
              <a:rPr lang="en-US" sz="2800" b="1" dirty="0"/>
              <a:t>Bibliography (Continued) </a:t>
            </a:r>
          </a:p>
        </p:txBody>
      </p:sp>
      <p:sp>
        <p:nvSpPr>
          <p:cNvPr id="3" name="Content Placeholder 2"/>
          <p:cNvSpPr>
            <a:spLocks noGrp="1"/>
          </p:cNvSpPr>
          <p:nvPr>
            <p:ph idx="1"/>
          </p:nvPr>
        </p:nvSpPr>
        <p:spPr>
          <a:xfrm>
            <a:off x="549275" y="881140"/>
            <a:ext cx="8042276" cy="6116157"/>
          </a:xfrm>
        </p:spPr>
        <p:txBody>
          <a:bodyPr>
            <a:noAutofit/>
          </a:bodyPr>
          <a:lstStyle/>
          <a:p>
            <a:pPr marL="0" indent="0">
              <a:lnSpc>
                <a:spcPct val="110000"/>
              </a:lnSpc>
              <a:spcBef>
                <a:spcPts val="500"/>
              </a:spcBef>
              <a:buNone/>
            </a:pPr>
            <a:r>
              <a:rPr lang="en-US" sz="2000" dirty="0" err="1"/>
              <a:t>Horstman</a:t>
            </a:r>
            <a:r>
              <a:rPr lang="en-US" sz="2000" dirty="0"/>
              <a:t>, Judith (2009).  The Scientific American Day in the Life of Your Brain:  A 24 Hour Journal of What’s Happening in Your Brain;  </a:t>
            </a:r>
            <a:r>
              <a:rPr lang="en-US" sz="2000" dirty="0" err="1"/>
              <a:t>Jossey</a:t>
            </a:r>
            <a:r>
              <a:rPr lang="en-US" sz="2000" dirty="0"/>
              <a:t>-Bass: San Francisco.</a:t>
            </a:r>
          </a:p>
          <a:p>
            <a:pPr marL="0" indent="0">
              <a:lnSpc>
                <a:spcPct val="110000"/>
              </a:lnSpc>
              <a:spcBef>
                <a:spcPts val="500"/>
              </a:spcBef>
              <a:buNone/>
            </a:pPr>
            <a:r>
              <a:rPr lang="en-US" sz="2000" dirty="0"/>
              <a:t>Jensen, Eric (2001).  Teaching with the Brain in Mind, ASCD: Alexandria, VA.</a:t>
            </a:r>
          </a:p>
          <a:p>
            <a:pPr marL="0" indent="0">
              <a:lnSpc>
                <a:spcPct val="110000"/>
              </a:lnSpc>
              <a:spcBef>
                <a:spcPts val="500"/>
              </a:spcBef>
              <a:buNone/>
            </a:pPr>
            <a:r>
              <a:rPr lang="en-US" sz="2000" dirty="0" smtClean="0"/>
              <a:t>McNamara</a:t>
            </a:r>
            <a:r>
              <a:rPr lang="en-US" sz="2000" dirty="0"/>
              <a:t>, Eddie (1999).  Positive Pupil Management and Motivation: A Secondary Teacher’s Guide; Fulton Publishes: London.</a:t>
            </a:r>
          </a:p>
          <a:p>
            <a:pPr marL="0" indent="0">
              <a:lnSpc>
                <a:spcPct val="110000"/>
              </a:lnSpc>
              <a:spcBef>
                <a:spcPts val="500"/>
              </a:spcBef>
              <a:buNone/>
            </a:pPr>
            <a:r>
              <a:rPr lang="en-US" sz="2000" dirty="0"/>
              <a:t>McNamara, Eddie (2009).  Motivational Interviewing: Theory, Practice and Applications with Children and Young People; Positive Behavior Management: </a:t>
            </a:r>
            <a:r>
              <a:rPr lang="en-US" sz="2000" dirty="0" err="1"/>
              <a:t>Ainsdale</a:t>
            </a:r>
            <a:r>
              <a:rPr lang="en-US" sz="2000" dirty="0"/>
              <a:t>, Merseyside</a:t>
            </a:r>
            <a:r>
              <a:rPr lang="en-US" sz="2000" dirty="0" smtClean="0"/>
              <a:t>.</a:t>
            </a:r>
          </a:p>
          <a:p>
            <a:pPr marL="0" indent="0">
              <a:lnSpc>
                <a:spcPct val="110000"/>
              </a:lnSpc>
              <a:spcBef>
                <a:spcPts val="500"/>
              </a:spcBef>
              <a:buNone/>
            </a:pPr>
            <a:r>
              <a:rPr lang="en-US" sz="2000" dirty="0" smtClean="0"/>
              <a:t>Miller</a:t>
            </a:r>
            <a:r>
              <a:rPr lang="en-US" sz="2000" dirty="0"/>
              <a:t>, William and Stephen </a:t>
            </a:r>
            <a:r>
              <a:rPr lang="en-US" sz="2000" dirty="0" err="1"/>
              <a:t>Rollnick</a:t>
            </a:r>
            <a:r>
              <a:rPr lang="en-US" sz="2000" dirty="0"/>
              <a:t> (</a:t>
            </a:r>
            <a:r>
              <a:rPr lang="en-US" sz="2000" dirty="0" smtClean="0"/>
              <a:t>2013)</a:t>
            </a:r>
            <a:r>
              <a:rPr lang="en-US" sz="2000" dirty="0"/>
              <a:t>.  Motivational Interviewing: Preparing People for Change </a:t>
            </a:r>
            <a:r>
              <a:rPr lang="en-US" sz="2000" dirty="0" smtClean="0"/>
              <a:t>(3</a:t>
            </a:r>
            <a:r>
              <a:rPr lang="en-US" sz="2000" baseline="30000" dirty="0"/>
              <a:t>r</a:t>
            </a:r>
            <a:r>
              <a:rPr lang="en-US" sz="2000" baseline="30000" dirty="0" smtClean="0"/>
              <a:t>d</a:t>
            </a:r>
            <a:r>
              <a:rPr lang="en-US" sz="2000" dirty="0" smtClean="0"/>
              <a:t> </a:t>
            </a:r>
            <a:r>
              <a:rPr lang="en-US" sz="2000" dirty="0"/>
              <a:t>Ed); Guilford Press: NY.</a:t>
            </a:r>
          </a:p>
          <a:p>
            <a:pPr marL="0" indent="0">
              <a:lnSpc>
                <a:spcPct val="110000"/>
              </a:lnSpc>
              <a:spcBef>
                <a:spcPts val="500"/>
              </a:spcBef>
              <a:buNone/>
            </a:pPr>
            <a:r>
              <a:rPr lang="en-US" sz="2000" dirty="0" err="1"/>
              <a:t>Naar</a:t>
            </a:r>
            <a:r>
              <a:rPr lang="en-US" sz="2000" dirty="0"/>
              <a:t>-King, Sylvie and </a:t>
            </a:r>
            <a:r>
              <a:rPr lang="en-US" sz="2000" dirty="0" err="1"/>
              <a:t>Mariann</a:t>
            </a:r>
            <a:r>
              <a:rPr lang="en-US" sz="2000" dirty="0"/>
              <a:t> Suarez (2011).  Motivational Interviewing with Adolescents and Young Adults; Guilford Press: NY.</a:t>
            </a:r>
          </a:p>
          <a:p>
            <a:pPr marL="0" indent="0">
              <a:lnSpc>
                <a:spcPct val="120000"/>
              </a:lnSpc>
              <a:spcBef>
                <a:spcPts val="500"/>
              </a:spcBef>
              <a:buNone/>
            </a:pPr>
            <a:r>
              <a:rPr lang="en-US" sz="2000" dirty="0"/>
              <a:t>Pink, Daniel (2006).  A Whole New Mind; Riverhead Books: </a:t>
            </a:r>
            <a:r>
              <a:rPr lang="en-US" sz="2000" dirty="0" smtClean="0"/>
              <a:t>NY.</a:t>
            </a:r>
            <a:endParaRPr lang="en-US" sz="1900" dirty="0"/>
          </a:p>
        </p:txBody>
      </p:sp>
    </p:spTree>
    <p:extLst>
      <p:ext uri="{BB962C8B-B14F-4D97-AF65-F5344CB8AC3E}">
        <p14:creationId xmlns:p14="http://schemas.microsoft.com/office/powerpoint/2010/main" val="2509767260"/>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773565"/>
          </a:xfrm>
        </p:spPr>
        <p:txBody>
          <a:bodyPr/>
          <a:lstStyle/>
          <a:p>
            <a:r>
              <a:rPr lang="en-US" sz="2800" b="1" dirty="0" smtClean="0"/>
              <a:t>3</a:t>
            </a:r>
            <a:r>
              <a:rPr lang="en-US" sz="2800" b="1" dirty="0"/>
              <a:t>. </a:t>
            </a:r>
            <a:r>
              <a:rPr lang="en-US" sz="2800" b="1" dirty="0" smtClean="0"/>
              <a:t>Bibliography (Continued)</a:t>
            </a:r>
            <a:endParaRPr lang="en-US" sz="2800" b="1" dirty="0"/>
          </a:p>
        </p:txBody>
      </p:sp>
      <p:sp>
        <p:nvSpPr>
          <p:cNvPr id="3" name="Content Placeholder 2"/>
          <p:cNvSpPr>
            <a:spLocks noGrp="1"/>
          </p:cNvSpPr>
          <p:nvPr>
            <p:ph idx="1"/>
          </p:nvPr>
        </p:nvSpPr>
        <p:spPr>
          <a:xfrm>
            <a:off x="549275" y="881141"/>
            <a:ext cx="8042276" cy="5976859"/>
          </a:xfrm>
        </p:spPr>
        <p:txBody>
          <a:bodyPr>
            <a:normAutofit fontScale="47500" lnSpcReduction="20000"/>
          </a:bodyPr>
          <a:lstStyle/>
          <a:p>
            <a:pPr marL="0" indent="0">
              <a:lnSpc>
                <a:spcPct val="140000"/>
              </a:lnSpc>
              <a:spcBef>
                <a:spcPts val="500"/>
              </a:spcBef>
              <a:buNone/>
            </a:pPr>
            <a:r>
              <a:rPr lang="en-US" sz="4000" dirty="0" err="1" smtClean="0"/>
              <a:t>Restak</a:t>
            </a:r>
            <a:r>
              <a:rPr lang="en-US" sz="4000" dirty="0"/>
              <a:t>, Richard (2006).  The Naked Brain: How the Emerging </a:t>
            </a:r>
            <a:r>
              <a:rPr lang="en-US" sz="4000" dirty="0" smtClean="0"/>
              <a:t>Neuroscience </a:t>
            </a:r>
            <a:r>
              <a:rPr lang="en-US" sz="4000" dirty="0"/>
              <a:t>is Changing How We Live, Work and Love; Three Rivers Press: NY</a:t>
            </a:r>
            <a:r>
              <a:rPr lang="en-US" sz="4000" dirty="0" smtClean="0"/>
              <a:t>.</a:t>
            </a:r>
          </a:p>
          <a:p>
            <a:pPr marL="0" indent="0">
              <a:lnSpc>
                <a:spcPct val="140000"/>
              </a:lnSpc>
              <a:spcBef>
                <a:spcPts val="500"/>
              </a:spcBef>
              <a:buNone/>
            </a:pPr>
            <a:r>
              <a:rPr lang="en-US" sz="4000" dirty="0" smtClean="0"/>
              <a:t>Schwartz</a:t>
            </a:r>
            <a:r>
              <a:rPr lang="en-US" sz="4000" dirty="0"/>
              <a:t>, Jeffery and Sharon Begley (2003).  The Mind &amp; The Brain: </a:t>
            </a:r>
            <a:r>
              <a:rPr lang="en-US" sz="4000" dirty="0" err="1"/>
              <a:t>Neoplasticity</a:t>
            </a:r>
            <a:r>
              <a:rPr lang="en-US" sz="4000" dirty="0"/>
              <a:t> and the Power of Mental Force; HarperCollins: NY.</a:t>
            </a:r>
          </a:p>
          <a:p>
            <a:pPr marL="0" indent="0">
              <a:lnSpc>
                <a:spcPct val="140000"/>
              </a:lnSpc>
              <a:spcBef>
                <a:spcPts val="500"/>
              </a:spcBef>
              <a:buNone/>
            </a:pPr>
            <a:r>
              <a:rPr lang="en-US" sz="4000" dirty="0" smtClean="0"/>
              <a:t>Siegel</a:t>
            </a:r>
            <a:r>
              <a:rPr lang="en-US" sz="4000" dirty="0"/>
              <a:t>, Daniel (</a:t>
            </a:r>
            <a:r>
              <a:rPr lang="en-US" sz="4000" dirty="0" smtClean="0"/>
              <a:t>2013)</a:t>
            </a:r>
            <a:r>
              <a:rPr lang="en-US" sz="4000" dirty="0"/>
              <a:t>.  </a:t>
            </a:r>
            <a:r>
              <a:rPr lang="en-US" sz="4000" dirty="0" smtClean="0"/>
              <a:t>Brainstorm: The Power &amp; Purpose of the Teenage Brain; Penguin: </a:t>
            </a:r>
            <a:r>
              <a:rPr lang="en-US" sz="4000" dirty="0"/>
              <a:t>NY</a:t>
            </a:r>
            <a:r>
              <a:rPr lang="en-US" sz="4000" dirty="0" smtClean="0"/>
              <a:t>.</a:t>
            </a:r>
          </a:p>
          <a:p>
            <a:pPr marL="0" indent="0">
              <a:lnSpc>
                <a:spcPct val="140000"/>
              </a:lnSpc>
              <a:spcBef>
                <a:spcPts val="500"/>
              </a:spcBef>
              <a:buNone/>
            </a:pPr>
            <a:r>
              <a:rPr lang="en-US" sz="4000" dirty="0" smtClean="0"/>
              <a:t>Siegel</a:t>
            </a:r>
            <a:r>
              <a:rPr lang="en-US" sz="4000" dirty="0"/>
              <a:t>, Daniel (2012).  The Developing Mind: How Relationships and the Brain Interact to Shape Who We Are (2</a:t>
            </a:r>
            <a:r>
              <a:rPr lang="en-US" sz="4000" baseline="30000" dirty="0"/>
              <a:t>nd</a:t>
            </a:r>
            <a:r>
              <a:rPr lang="en-US" sz="4000" dirty="0"/>
              <a:t> Ed); Guilford Press: NY.</a:t>
            </a:r>
          </a:p>
          <a:p>
            <a:pPr marL="0" indent="0">
              <a:lnSpc>
                <a:spcPct val="140000"/>
              </a:lnSpc>
              <a:spcBef>
                <a:spcPts val="500"/>
              </a:spcBef>
              <a:buNone/>
            </a:pPr>
            <a:r>
              <a:rPr lang="en-US" sz="4000" dirty="0" smtClean="0"/>
              <a:t>Siegel</a:t>
            </a:r>
            <a:r>
              <a:rPr lang="en-US" sz="4000" dirty="0"/>
              <a:t>, Daniel (2011).   </a:t>
            </a:r>
            <a:r>
              <a:rPr lang="en-US" sz="4000" dirty="0" err="1"/>
              <a:t>Mindsight</a:t>
            </a:r>
            <a:r>
              <a:rPr lang="en-US" sz="4000" dirty="0"/>
              <a:t>: The New Science of Personal Transformation; </a:t>
            </a:r>
            <a:r>
              <a:rPr lang="en-US" sz="4000" dirty="0" err="1"/>
              <a:t>Bantom</a:t>
            </a:r>
            <a:r>
              <a:rPr lang="en-US" sz="4000" dirty="0"/>
              <a:t> Books: NY.</a:t>
            </a:r>
          </a:p>
          <a:p>
            <a:pPr marL="0" indent="0">
              <a:lnSpc>
                <a:spcPct val="140000"/>
              </a:lnSpc>
              <a:spcBef>
                <a:spcPts val="500"/>
              </a:spcBef>
              <a:buNone/>
            </a:pPr>
            <a:r>
              <a:rPr lang="en-US" sz="4000" dirty="0" err="1"/>
              <a:t>Strauch</a:t>
            </a:r>
            <a:r>
              <a:rPr lang="en-US" sz="4000" dirty="0"/>
              <a:t>, Barbara (2003).  The Primal Teen: What the New Discoveries About the Teenage Brain Tell Us about Our Kids; Anchor Books: NY</a:t>
            </a:r>
            <a:r>
              <a:rPr lang="en-US" sz="4000" dirty="0" smtClean="0"/>
              <a:t>.</a:t>
            </a:r>
          </a:p>
          <a:p>
            <a:pPr marL="0" indent="0">
              <a:lnSpc>
                <a:spcPct val="140000"/>
              </a:lnSpc>
              <a:spcBef>
                <a:spcPts val="500"/>
              </a:spcBef>
              <a:buNone/>
            </a:pPr>
            <a:r>
              <a:rPr lang="en-US" sz="4000" dirty="0" smtClean="0"/>
              <a:t>Steinberg, Lawrence (2011). The New Science of the Teenage Brain, National Geographic, 10/2011.</a:t>
            </a:r>
            <a:endParaRPr lang="en-US" sz="4000" dirty="0"/>
          </a:p>
          <a:p>
            <a:pPr marL="0" indent="0">
              <a:buNone/>
            </a:pPr>
            <a:endParaRPr lang="en-US" dirty="0"/>
          </a:p>
        </p:txBody>
      </p:sp>
    </p:spTree>
    <p:extLst>
      <p:ext uri="{BB962C8B-B14F-4D97-AF65-F5344CB8AC3E}">
        <p14:creationId xmlns:p14="http://schemas.microsoft.com/office/powerpoint/2010/main" val="395890540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Introductory Activities</a:t>
            </a:r>
            <a:endParaRPr lang="en-US" dirty="0"/>
          </a:p>
        </p:txBody>
      </p:sp>
      <p:sp>
        <p:nvSpPr>
          <p:cNvPr id="3" name="Content Placeholder 2"/>
          <p:cNvSpPr>
            <a:spLocks noGrp="1"/>
          </p:cNvSpPr>
          <p:nvPr>
            <p:ph idx="1"/>
          </p:nvPr>
        </p:nvSpPr>
        <p:spPr/>
        <p:txBody>
          <a:bodyPr/>
          <a:lstStyle/>
          <a:p>
            <a:r>
              <a:rPr lang="en-US" dirty="0" smtClean="0"/>
              <a:t>Engaging our social brain </a:t>
            </a:r>
          </a:p>
          <a:p>
            <a:r>
              <a:rPr lang="en-US" dirty="0" err="1" smtClean="0"/>
              <a:t>Chiji</a:t>
            </a:r>
            <a:r>
              <a:rPr lang="en-US" dirty="0" smtClean="0"/>
              <a:t> intro</a:t>
            </a:r>
          </a:p>
        </p:txBody>
      </p:sp>
    </p:spTree>
    <p:extLst>
      <p:ext uri="{BB962C8B-B14F-4D97-AF65-F5344CB8AC3E}">
        <p14:creationId xmlns:p14="http://schemas.microsoft.com/office/powerpoint/2010/main" val="3864137051"/>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Index Finger Duel</a:t>
            </a:r>
            <a:br>
              <a:rPr lang="en-US" b="1" dirty="0" smtClean="0"/>
            </a:br>
            <a:endParaRPr lang="en-US" dirty="0"/>
          </a:p>
        </p:txBody>
      </p:sp>
      <p:sp>
        <p:nvSpPr>
          <p:cNvPr id="3" name="Content Placeholder 2"/>
          <p:cNvSpPr>
            <a:spLocks noGrp="1"/>
          </p:cNvSpPr>
          <p:nvPr>
            <p:ph idx="1"/>
          </p:nvPr>
        </p:nvSpPr>
        <p:spPr>
          <a:xfrm>
            <a:off x="457200" y="1127960"/>
            <a:ext cx="8229600" cy="6138635"/>
          </a:xfrm>
        </p:spPr>
        <p:txBody>
          <a:bodyPr>
            <a:normAutofit/>
          </a:bodyPr>
          <a:lstStyle/>
          <a:p>
            <a:pPr lvl="0"/>
            <a:r>
              <a:rPr lang="en-US" dirty="0" smtClean="0"/>
              <a:t>In pairs clasp hands (like a handshake) but each place your index finger out toward the other person.</a:t>
            </a:r>
          </a:p>
          <a:p>
            <a:pPr lvl="0"/>
            <a:r>
              <a:rPr lang="en-US" dirty="0" smtClean="0"/>
              <a:t>Your goal is to poke with your index fingers as many times as possible the person on their torso (appropriate touch).</a:t>
            </a:r>
            <a:endParaRPr lang="en-US" dirty="0"/>
          </a:p>
          <a:p>
            <a:r>
              <a:rPr lang="en-US" dirty="0" smtClean="0"/>
              <a:t>Debrief</a:t>
            </a:r>
            <a:r>
              <a:rPr lang="en-US" dirty="0"/>
              <a:t>:  </a:t>
            </a:r>
            <a:r>
              <a:rPr lang="en-US" dirty="0" smtClean="0"/>
              <a:t>How is being playful making you feel?  How is this activity similar to working with them to solve a problem (resolve ambivalence)?</a:t>
            </a:r>
          </a:p>
        </p:txBody>
      </p:sp>
    </p:spTree>
    <p:extLst>
      <p:ext uri="{BB962C8B-B14F-4D97-AF65-F5344CB8AC3E}">
        <p14:creationId xmlns:p14="http://schemas.microsoft.com/office/powerpoint/2010/main" val="4288244241"/>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Brain</a:t>
            </a:r>
            <a:endParaRPr lang="en-US" dirty="0"/>
          </a:p>
        </p:txBody>
      </p:sp>
      <p:sp>
        <p:nvSpPr>
          <p:cNvPr id="3" name="Content Placeholder 2"/>
          <p:cNvSpPr>
            <a:spLocks noGrp="1"/>
          </p:cNvSpPr>
          <p:nvPr>
            <p:ph idx="1"/>
          </p:nvPr>
        </p:nvSpPr>
        <p:spPr/>
        <p:txBody>
          <a:bodyPr>
            <a:normAutofit fontScale="92500" lnSpcReduction="20000"/>
          </a:bodyPr>
          <a:lstStyle/>
          <a:p>
            <a:r>
              <a:rPr lang="en-US" dirty="0"/>
              <a:t>Human brain consists of 86 billion neurons </a:t>
            </a:r>
            <a:endParaRPr lang="en-US" dirty="0" smtClean="0"/>
          </a:p>
          <a:p>
            <a:r>
              <a:rPr lang="en-US" dirty="0" smtClean="0"/>
              <a:t>One Thousand seconds =  </a:t>
            </a:r>
          </a:p>
          <a:p>
            <a:r>
              <a:rPr lang="en-US" dirty="0" smtClean="0"/>
              <a:t>One </a:t>
            </a:r>
            <a:r>
              <a:rPr lang="en-US" dirty="0"/>
              <a:t>Million Seconds = </a:t>
            </a:r>
            <a:r>
              <a:rPr lang="en-US" dirty="0" smtClean="0"/>
              <a:t> </a:t>
            </a:r>
            <a:endParaRPr lang="en-US" dirty="0"/>
          </a:p>
          <a:p>
            <a:r>
              <a:rPr lang="en-US" dirty="0"/>
              <a:t>One Billion Seconds = </a:t>
            </a:r>
            <a:r>
              <a:rPr lang="en-US" dirty="0" smtClean="0"/>
              <a:t> </a:t>
            </a:r>
          </a:p>
          <a:p>
            <a:r>
              <a:rPr lang="en-US" dirty="0" smtClean="0"/>
              <a:t>There are an estimated 125 trillion connections between neurons just in the cortex, with 15,000 connections or more from single neurons.   </a:t>
            </a:r>
            <a:endParaRPr lang="en-US" dirty="0"/>
          </a:p>
          <a:p>
            <a:pPr marL="0" indent="0">
              <a:buNone/>
            </a:pPr>
            <a:endParaRPr lang="en-US" dirty="0"/>
          </a:p>
          <a:p>
            <a:r>
              <a:rPr lang="en-US" dirty="0"/>
              <a:t>The brain uses 20% of the energy we </a:t>
            </a:r>
            <a:r>
              <a:rPr lang="en-US" dirty="0" smtClean="0"/>
              <a:t>consume yet is only 3% of the body weight.</a:t>
            </a:r>
            <a:endParaRPr lang="en-US" dirty="0"/>
          </a:p>
          <a:p>
            <a:endParaRPr lang="en-US" dirty="0"/>
          </a:p>
        </p:txBody>
      </p:sp>
    </p:spTree>
    <p:extLst>
      <p:ext uri="{BB962C8B-B14F-4D97-AF65-F5344CB8AC3E}">
        <p14:creationId xmlns:p14="http://schemas.microsoft.com/office/powerpoint/2010/main" val="142414752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xmlns:p14="http://schemas.microsoft.com/office/powerpoint/2010/main" spd="slow">
        <p:blinds dir="vert"/>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Brain Simulation Activity</a:t>
            </a:r>
            <a:br>
              <a:rPr lang="en-US" dirty="0"/>
            </a:br>
            <a:r>
              <a:rPr lang="en-US" dirty="0"/>
              <a:t>…</a:t>
            </a:r>
          </a:p>
        </p:txBody>
      </p:sp>
      <p:sp>
        <p:nvSpPr>
          <p:cNvPr id="3" name="Content Placeholder 2"/>
          <p:cNvSpPr>
            <a:spLocks noGrp="1"/>
          </p:cNvSpPr>
          <p:nvPr>
            <p:ph idx="1"/>
          </p:nvPr>
        </p:nvSpPr>
        <p:spPr/>
        <p:txBody>
          <a:bodyPr>
            <a:normAutofit lnSpcReduction="10000"/>
          </a:bodyPr>
          <a:lstStyle/>
          <a:p>
            <a:pPr marL="0" indent="0">
              <a:buNone/>
            </a:pPr>
            <a:endParaRPr lang="en-US" dirty="0" smtClean="0"/>
          </a:p>
          <a:p>
            <a:r>
              <a:rPr lang="en-US" dirty="0" smtClean="0"/>
              <a:t>50+ Neurotransmitters in the brain</a:t>
            </a:r>
          </a:p>
          <a:p>
            <a:r>
              <a:rPr lang="en-US" dirty="0" smtClean="0"/>
              <a:t>Social environment helps determine which neurotransmitters are released</a:t>
            </a:r>
          </a:p>
          <a:p>
            <a:r>
              <a:rPr lang="en-US" dirty="0" smtClean="0"/>
              <a:t>Physical threats and emotional threats similar response</a:t>
            </a:r>
          </a:p>
          <a:p>
            <a:r>
              <a:rPr lang="en-US" dirty="0" smtClean="0"/>
              <a:t>Meeting psychological needs helps balance neurotransmitters and can help prepare the mind for thinking about change…</a:t>
            </a:r>
            <a:endParaRPr lang="en-US" dirty="0"/>
          </a:p>
        </p:txBody>
      </p:sp>
    </p:spTree>
    <p:extLst>
      <p:ext uri="{BB962C8B-B14F-4D97-AF65-F5344CB8AC3E}">
        <p14:creationId xmlns:p14="http://schemas.microsoft.com/office/powerpoint/2010/main" val="232834564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94481"/>
            <a:ext cx="8229600" cy="1143000"/>
          </a:xfrm>
        </p:spPr>
        <p:txBody>
          <a:bodyPr>
            <a:normAutofit fontScale="90000"/>
          </a:bodyPr>
          <a:lstStyle/>
          <a:p>
            <a:r>
              <a:rPr lang="en-US" dirty="0" smtClean="0"/>
              <a:t>Neurotransmitters are released in response to the social, physical environment, our physical response </a:t>
            </a:r>
            <a:endParaRPr lang="en-US" dirty="0"/>
          </a:p>
        </p:txBody>
      </p:sp>
      <p:sp>
        <p:nvSpPr>
          <p:cNvPr id="3" name="Content Placeholder 2"/>
          <p:cNvSpPr>
            <a:spLocks noGrp="1"/>
          </p:cNvSpPr>
          <p:nvPr>
            <p:ph idx="1"/>
          </p:nvPr>
        </p:nvSpPr>
        <p:spPr>
          <a:xfrm>
            <a:off x="457200" y="2393888"/>
            <a:ext cx="8229600" cy="2725677"/>
          </a:xfrm>
        </p:spPr>
        <p:txBody>
          <a:bodyPr/>
          <a:lstStyle/>
          <a:p>
            <a:r>
              <a:rPr lang="en-US" dirty="0" smtClean="0"/>
              <a:t>Playful cooperative activities</a:t>
            </a:r>
          </a:p>
          <a:p>
            <a:r>
              <a:rPr lang="en-US" dirty="0" smtClean="0"/>
              <a:t>Muscles (frown vs. smile)</a:t>
            </a:r>
          </a:p>
          <a:p>
            <a:r>
              <a:rPr lang="en-US" dirty="0" smtClean="0"/>
              <a:t>Laughter</a:t>
            </a:r>
          </a:p>
          <a:p>
            <a:r>
              <a:rPr lang="en-US" dirty="0" smtClean="0"/>
              <a:t>Mirror neurons</a:t>
            </a:r>
          </a:p>
          <a:p>
            <a:endParaRPr lang="en-US" dirty="0"/>
          </a:p>
        </p:txBody>
      </p:sp>
      <p:sp>
        <p:nvSpPr>
          <p:cNvPr id="4" name="TextBox 3"/>
          <p:cNvSpPr txBox="1"/>
          <p:nvPr/>
        </p:nvSpPr>
        <p:spPr>
          <a:xfrm>
            <a:off x="598306" y="4938154"/>
            <a:ext cx="8229600" cy="1754327"/>
          </a:xfrm>
          <a:prstGeom prst="rect">
            <a:avLst/>
          </a:prstGeom>
          <a:noFill/>
        </p:spPr>
        <p:txBody>
          <a:bodyPr wrap="square" rtlCol="0">
            <a:spAutoFit/>
          </a:bodyPr>
          <a:lstStyle/>
          <a:p>
            <a:r>
              <a:rPr lang="en-US" sz="3600" dirty="0" smtClean="0"/>
              <a:t>How are neurotransmitters of the person effected by the providers way of being (Spirit of MI)?  Positive outlook?</a:t>
            </a:r>
            <a:endParaRPr lang="en-US" sz="3600" dirty="0"/>
          </a:p>
        </p:txBody>
      </p:sp>
    </p:spTree>
    <p:extLst>
      <p:ext uri="{BB962C8B-B14F-4D97-AF65-F5344CB8AC3E}">
        <p14:creationId xmlns:p14="http://schemas.microsoft.com/office/powerpoint/2010/main" val="1822535666"/>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3359</TotalTime>
  <Words>3385</Words>
  <Application>Microsoft Macintosh PowerPoint</Application>
  <PresentationFormat>On-screen Show (4:3)</PresentationFormat>
  <Paragraphs>302</Paragraphs>
  <Slides>47</Slides>
  <Notes>16</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Office Theme</vt:lpstr>
      <vt:lpstr>Neuro-Exploration: Why MI works in resolving ambivalence </vt:lpstr>
      <vt:lpstr>“Exploration” because we really know very little with regard to neurobiology and its relation to the workings of our mind.  Yet what we are beginning to discover provides some clues that may help explain why MI works.</vt:lpstr>
      <vt:lpstr>Workshop Format</vt:lpstr>
      <vt:lpstr>PowerPoint Presentation</vt:lpstr>
      <vt:lpstr>Introductory Activities</vt:lpstr>
      <vt:lpstr>Index Finger Duel </vt:lpstr>
      <vt:lpstr>The Brain</vt:lpstr>
      <vt:lpstr>Brain Simulation Activity …</vt:lpstr>
      <vt:lpstr>Neurotransmitters are released in response to the social, physical environment, our physical response </vt:lpstr>
      <vt:lpstr>Neurotransmitters: </vt:lpstr>
      <vt:lpstr>MI &amp; Balanced Neurotransmitters: Avoidance of threats &amp; Increase in those supporting positive mindset  </vt:lpstr>
      <vt:lpstr>PowerPoint Presentation</vt:lpstr>
      <vt:lpstr>The Two Hemispheres of our Brains are differentiated </vt:lpstr>
      <vt:lpstr>Left/Right Hemispheres &amp; Neural Connections (Integration)</vt:lpstr>
      <vt:lpstr>Corpus Callosum </vt:lpstr>
      <vt:lpstr>  Lateralized Structure &amp; Ambivalence Ambivalence may be partly the result of the brain’s lateralized structure with specialized dominance (i.e. emotions and logical decisions on opposite sides) that when in conflict have trouble connecting and how MI providers reflecting serve as an alternative pathway allowing for decisions for change.</vt:lpstr>
      <vt:lpstr>Connections in the Brain</vt:lpstr>
      <vt:lpstr>The two hemispheres of our brains are differentiated </vt:lpstr>
      <vt:lpstr> Think-Pair-Share  What do you think about these ideas?</vt:lpstr>
      <vt:lpstr>Ambivalence resolved by increased Neural Integration?</vt:lpstr>
      <vt:lpstr>Self-Narratives </vt:lpstr>
      <vt:lpstr>A coherent narrative requires that the left and the right are linked (Corpus Callosum) allowing the person to becoming less rigid and chaotic by bringing the two into balance facilitating decisions to change.</vt:lpstr>
      <vt:lpstr>Reflective Listening </vt:lpstr>
      <vt:lpstr>PowerPoint Presentation</vt:lpstr>
      <vt:lpstr>PowerPoint Presentation</vt:lpstr>
      <vt:lpstr>Reflective vs. Reflexive Brain Processes </vt:lpstr>
      <vt:lpstr>Closed Fist Activity  </vt:lpstr>
      <vt:lpstr>Folded Arms/Folded Legs Activity</vt:lpstr>
      <vt:lpstr>Reflexive vs. Reflective Response Systems</vt:lpstr>
      <vt:lpstr>Reflexive System = Autopilot (autonomic nervous system; reward circuitry, sub-conscious routines)  i.e. fight-flight-freeze  Reflective System = Intentional (executive functioning/PFC, allows for willful response to threats, rewarding actions, thought processes)</vt:lpstr>
      <vt:lpstr>PowerPoint Presentation</vt:lpstr>
      <vt:lpstr>PowerPoint Presentation</vt:lpstr>
      <vt:lpstr>Change Talk:  A Reflective Process</vt:lpstr>
      <vt:lpstr>PowerPoint Presentation</vt:lpstr>
      <vt:lpstr>MI Engages the Pre-Frontal Cortex (Executive Function)</vt:lpstr>
      <vt:lpstr>Extrinsic Motivation vs. Intrinsic Motivation (self-directed)</vt:lpstr>
      <vt:lpstr>Intrinsic vs. Extrinsic Motivation</vt:lpstr>
      <vt:lpstr>Different Parts of the Brain Activated for  Intrinsic Motivation vs. Extrinsic Motivation</vt:lpstr>
      <vt:lpstr>PowerPoint Presentation</vt:lpstr>
      <vt:lpstr>Meeting Needs Engages Minds</vt:lpstr>
      <vt:lpstr>Self-Determination Theory: All cultures and ages have 3 basic psychological needs for healthy growth &amp; development</vt:lpstr>
      <vt:lpstr>Intrinsic Motivation </vt:lpstr>
      <vt:lpstr>MI conversations help to:</vt:lpstr>
      <vt:lpstr>Making Connections Closing</vt:lpstr>
      <vt:lpstr>Bibliography/References:  </vt:lpstr>
      <vt:lpstr>2. Bibliography (Continued) </vt:lpstr>
      <vt:lpstr>3. Bibliography (Continued)</vt:lpstr>
    </vt:vector>
  </TitlesOfParts>
  <Company>CCAS/NEIU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Rich Rutschman</dc:creator>
  <cp:lastModifiedBy>Rich Rutschman</cp:lastModifiedBy>
  <cp:revision>46</cp:revision>
  <cp:lastPrinted>2015-10-05T21:47:08Z</cp:lastPrinted>
  <dcterms:created xsi:type="dcterms:W3CDTF">2015-09-17T18:53:25Z</dcterms:created>
  <dcterms:modified xsi:type="dcterms:W3CDTF">2015-10-17T15:41:00Z</dcterms:modified>
</cp:coreProperties>
</file>